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07" r:id="rId1"/>
  </p:sldMasterIdLst>
  <p:sldIdLst>
    <p:sldId id="256" r:id="rId2"/>
    <p:sldId id="272" r:id="rId3"/>
    <p:sldId id="268" r:id="rId4"/>
    <p:sldId id="257" r:id="rId5"/>
    <p:sldId id="258" r:id="rId6"/>
    <p:sldId id="259" r:id="rId7"/>
    <p:sldId id="264" r:id="rId8"/>
    <p:sldId id="265" r:id="rId9"/>
    <p:sldId id="266" r:id="rId10"/>
    <p:sldId id="269" r:id="rId11"/>
    <p:sldId id="260" r:id="rId12"/>
    <p:sldId id="261" r:id="rId13"/>
    <p:sldId id="262" r:id="rId14"/>
    <p:sldId id="273" r:id="rId15"/>
    <p:sldId id="275" r:id="rId16"/>
    <p:sldId id="270" r:id="rId17"/>
    <p:sldId id="271" r:id="rId18"/>
    <p:sldId id="284" r:id="rId19"/>
    <p:sldId id="276" r:id="rId20"/>
    <p:sldId id="279" r:id="rId21"/>
    <p:sldId id="283" r:id="rId22"/>
    <p:sldId id="278" r:id="rId23"/>
    <p:sldId id="280" r:id="rId24"/>
    <p:sldId id="277" r:id="rId25"/>
    <p:sldId id="282" r:id="rId26"/>
    <p:sldId id="281" r:id="rId27"/>
  </p:sldIdLst>
  <p:sldSz cx="12192000" cy="6858000"/>
  <p:notesSz cx="6858000" cy="9144000"/>
  <p:embeddedFontLst>
    <p:embeddedFont>
      <p:font typeface="CookieRunOTF Bold" panose="020B0600000101010101" charset="-127"/>
      <p:bold r:id="rId28"/>
    </p:embeddedFont>
    <p:embeddedFont>
      <p:font typeface="CookieRunOTF Regular" panose="020B0600000101010101" charset="-127"/>
      <p:regular r:id="rId29"/>
    </p:embeddedFont>
    <p:embeddedFont>
      <p:font typeface="Calibri" panose="020F0502020204030204" pitchFamily="34" charset="0"/>
      <p:regular r:id="rId30"/>
      <p:bold r:id="rId31"/>
      <p:italic r:id="rId32"/>
      <p:boldItalic r:id="rId3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2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84" y="34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3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E82E75-4DA7-4F12-9AA8-A43EFED1B9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E75BBFA-C8D2-4513-AA09-BEF783A265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A7D75AE-67C1-4D5D-9E03-3A9B72DA5A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3/26/2020</a:t>
            </a:fld>
            <a:endParaRPr 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264DC02-0C04-4ED6-A148-2A1ABCAA5D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F59C5DA-DFE4-4716-894F-A4FE95B606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6321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F6EF21-7048-4A21-A528-9F83F3959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372D024-007D-4735-90FE-2E70F2D0A4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59BAABC-6E2D-4062-9511-6A74C32E0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3/26/2020</a:t>
            </a:fld>
            <a:endParaRPr 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1C3A461-C608-4145-8E87-F63BC9AA07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F56EC0B-39A3-4D21-BB6C-7B48472CA8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1438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11F878C-97FB-4B91-A2C9-5162E86F45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BD1857E-1209-406B-BFF1-8EDBBF0CA9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CE9F314-E0A5-4F9D-A3C5-E6ECB5E258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3/26/2020</a:t>
            </a:fld>
            <a:endParaRPr 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972758E-00C1-4C88-A3EF-89CBA76B86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A7A1DE3-6101-49D3-A39A-3043D01456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6354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2D12AC-8F5A-4B5E-83BE-7C9A5B7BD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5C8AA4E-5603-4D0C-A592-2E092445DF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FB442CC-5C09-40FC-8C75-CEB2E5DCCF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3/26/2020</a:t>
            </a:fld>
            <a:endParaRPr 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9F54183-076C-4900-B541-1585AE363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5910DA8-C2AC-4A95-BF15-8F6AEB5539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0641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1B8538-D2B6-4569-B020-CEBFB6797E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506E2B9-2D2C-48FB-8EFD-21129527C9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199CF64-2F5A-46E3-92E7-EC1BF04D6A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3/26/2020</a:t>
            </a:fld>
            <a:endParaRPr 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6D630CB-8247-4308-9D99-812C419C7B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7B1A58E-372E-46BE-94C2-77FC6CBCE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4820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008020-CAE6-4014-9463-594C40AB3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1843CEE-B6DB-4277-94F2-7F080A3D02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1BFF1B4-0C8E-4150-ADD5-4FB958A8D5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53A10D7-AC1F-4850-82BF-3BE6B948D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3/26/2020</a:t>
            </a:fld>
            <a:endParaRPr 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D019FD1-690E-4F48-AC64-3B8F05190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A1B4E2E-6900-4AF6-97C8-6ADBDA3E8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8469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B91BBC-8747-4DB6-813A-C9EBCC45B5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C1D6240-8D99-45BF-951E-AFC1247218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50990C4-353F-404B-9236-372924A204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13BAFC3-A0AD-49CD-AFF6-ED148F66FEE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9F2559F-66B6-4E3D-BB12-E85B5DED954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0934C17-51D8-42B1-B83C-A907BABA9A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3/26/2020</a:t>
            </a:fld>
            <a:endParaRPr 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2C30442-B9A2-4A04-8614-56E4D3B79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4071447-5751-4B81-9BCB-0BC088B2F3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3489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C034BE-32D0-411C-BB8E-914144E43E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6AAE590-585C-4190-BF8F-F96F5348E4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3/26/2020</a:t>
            </a:fld>
            <a:endParaRPr 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6CCF104-C9DA-40F8-B29B-8579E5B4D3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F38B1DA-D4DA-486E-A62B-42733177F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6139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FD6E976-F118-4653-8C5E-2797397491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3/26/2020</a:t>
            </a:fld>
            <a:endParaRPr 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772829C-3E1F-465D-A256-C9933E7A27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3149B43-2367-44B3-BA6B-31F0E6A638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1330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5BC19F-6C8B-4CD2-9E54-F4163C8581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BC166E7-FF8C-4197-AB45-3EF928018F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F0A2643-9D0B-411A-AF7E-6F57C0A09A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8D5C5C2-23E7-48A9-8058-938BA646F9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3/26/2020</a:t>
            </a:fld>
            <a:endParaRPr 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02F0199-FF49-4A21-8E0F-DB6CF3B396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C790ED5-AEBB-4746-ADD6-CAE8B4733A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6864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032367-A7AF-48AE-BB50-FD8DF7960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C96347E-0B49-4749-9BE9-4E25B97E30E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B0741A1-9E5A-42ED-8D9D-00EEFD1A90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6391EC6-D5E8-4E98-8351-B4B9784C42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3/26/2020</a:t>
            </a:fld>
            <a:endParaRPr 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E8A12B6-1363-49D3-8CDD-8478C2985B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6B92C11-2F94-400C-822B-6FDFF538D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4998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4512FBE-16E0-4000-9160-1A9AA2A3F8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0B3FA66-4FFD-467F-9BE0-5D78422933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4B91015-E0CB-4BCA-B75E-AA84B4FF71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3/26/2020</a:t>
            </a:fld>
            <a:endParaRPr 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23E3DB5-C389-411F-83A7-D3D76DDB7E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AD648F-D139-4939-AA7F-DA87C9B055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83412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hanselman/NightscoutDashboard" TargetMode="Externa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dotnet.microsoft.com/download/dotnet-core/5.0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demos.telerik.com/blazor-financial-portfolio" TargetMode="Externa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://opensilvershowcase.azurewebsites.net/" TargetMode="Externa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fb.com/groups/fsharpkorea" TargetMode="External"/><Relationship Id="rId2" Type="http://schemas.openxmlformats.org/officeDocument/2006/relationships/hyperlink" Target="https://dotnetdev.kr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hyperlink" Target="https://fb.com/groups/AspxKorea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hyperlink" Target="https://careers.devsisters.com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5A59F003-E00A-43F9-91DC-CC54E3B8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3" descr="개체이(가) 표시된 사진&#10;&#10;자동 생성된 설명">
            <a:extLst>
              <a:ext uri="{FF2B5EF4-FFF2-40B4-BE49-F238E27FC236}">
                <a16:creationId xmlns:a16="http://schemas.microsoft.com/office/drawing/2014/main" id="{A066F15D-D181-4E33-A406-9237A076E7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66" t="19470" r="772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D74A4382-E3AD-430A-9A1F-DFA3E0E77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799868" y="-1534136"/>
            <a:ext cx="4592270" cy="12192001"/>
          </a:xfrm>
          <a:prstGeom prst="rect">
            <a:avLst/>
          </a:prstGeom>
          <a:gradFill>
            <a:gsLst>
              <a:gs pos="35000">
                <a:schemeClr val="bg1">
                  <a:alpha val="46000"/>
                </a:schemeClr>
              </a:gs>
              <a:gs pos="21000">
                <a:schemeClr val="bg1">
                  <a:alpha val="3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9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915846C-0509-468D-A7F4-73B9D977AF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4553" y="3091928"/>
            <a:ext cx="9078562" cy="2387600"/>
          </a:xfrm>
        </p:spPr>
        <p:txBody>
          <a:bodyPr>
            <a:normAutofit/>
          </a:bodyPr>
          <a:lstStyle/>
          <a:p>
            <a:pPr algn="l"/>
            <a:r>
              <a:rPr lang="en-US" altLang="ko-KR" sz="6600"/>
              <a:t>.NET 5 Chronicles</a:t>
            </a:r>
            <a:endParaRPr lang="ko-KR" altLang="en-US" sz="6600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79F40191-0F44-4FD1-82CC-ACB507C14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575039"/>
            <a:ext cx="9785897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75D5E64-544F-4B6B-B208-DA9DB07FF3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4553" y="5624945"/>
            <a:ext cx="9078562" cy="592975"/>
          </a:xfrm>
        </p:spPr>
        <p:txBody>
          <a:bodyPr anchor="ctr">
            <a:normAutofit/>
          </a:bodyPr>
          <a:lstStyle/>
          <a:p>
            <a:pPr algn="l"/>
            <a:r>
              <a:rPr lang="ko-KR" altLang="en-US" dirty="0" err="1"/>
              <a:t>닷넷데브</a:t>
            </a:r>
            <a:r>
              <a:rPr lang="ko-KR" altLang="en-US" dirty="0"/>
              <a:t> </a:t>
            </a:r>
            <a:r>
              <a:rPr lang="en-US" altLang="ko-KR" dirty="0"/>
              <a:t>/</a:t>
            </a:r>
            <a:r>
              <a:rPr lang="ko-KR" altLang="en-US" dirty="0"/>
              <a:t> </a:t>
            </a:r>
            <a:r>
              <a:rPr lang="en-US" altLang="ko-KR" dirty="0"/>
              <a:t>Microsoft</a:t>
            </a:r>
            <a:r>
              <a:rPr lang="ko-KR" altLang="en-US" dirty="0"/>
              <a:t> </a:t>
            </a:r>
            <a:r>
              <a:rPr lang="en-US" altLang="ko-KR" dirty="0"/>
              <a:t>MVP</a:t>
            </a:r>
            <a:r>
              <a:rPr lang="ko-KR" altLang="en-US" dirty="0"/>
              <a:t> </a:t>
            </a:r>
            <a:r>
              <a:rPr lang="en-US" altLang="ko-KR" dirty="0"/>
              <a:t>/</a:t>
            </a:r>
            <a:r>
              <a:rPr lang="ko-KR" altLang="en-US" dirty="0"/>
              <a:t> 남정현 </a:t>
            </a:r>
            <a:r>
              <a:rPr lang="en-US" altLang="ko-KR" dirty="0"/>
              <a:t>/ </a:t>
            </a:r>
            <a:r>
              <a:rPr lang="en-US" altLang="ko-KR" b="1" dirty="0"/>
              <a:t>DEVSISTERS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8355405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463EB0A-3D7C-4AA5-BFA5-8EE5B4BA56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C6218A43-3A77-4707-9DAD-DC1FFD565E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651" y="1122363"/>
            <a:ext cx="11034695" cy="3174690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ko-KR" altLang="en-US" sz="8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다음 단계 준비하기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70E9519-E75A-4BEB-BA71-BF78F4DE2D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8651" y="4723637"/>
            <a:ext cx="11034695" cy="1481396"/>
          </a:xfrm>
        </p:spPr>
        <p:txBody>
          <a:bodyPr vert="horz" lIns="91440" tIns="45720" rIns="91440" bIns="45720" rtlCol="0">
            <a:normAutofit/>
          </a:bodyPr>
          <a:lstStyle/>
          <a:p>
            <a:pPr latinLnBrk="0"/>
            <a:endParaRPr lang="en-US" altLang="ko-KR" sz="2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45AD00-F967-454D-A4B2-39ABA5C88C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9BC5B79-B912-427C-8219-E3E50943FC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319815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029D5AD-8348-4446-B191-6A9B6FE03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A3F395A2-2B64-4749-BD93-2F159C7E1F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1899601"/>
          </a:xfrm>
          <a:custGeom>
            <a:avLst/>
            <a:gdLst>
              <a:gd name="connsiteX0" fmla="*/ 0 w 12188952"/>
              <a:gd name="connsiteY0" fmla="*/ 0 h 1899601"/>
              <a:gd name="connsiteX1" fmla="*/ 12188952 w 12188952"/>
              <a:gd name="connsiteY1" fmla="*/ 0 h 1899601"/>
              <a:gd name="connsiteX2" fmla="*/ 12188952 w 12188952"/>
              <a:gd name="connsiteY2" fmla="*/ 1635106 h 1899601"/>
              <a:gd name="connsiteX3" fmla="*/ 11356325 w 12188952"/>
              <a:gd name="connsiteY3" fmla="*/ 1707615 h 1899601"/>
              <a:gd name="connsiteX4" fmla="*/ 6096001 w 12188952"/>
              <a:gd name="connsiteY4" fmla="*/ 1899601 h 1899601"/>
              <a:gd name="connsiteX5" fmla="*/ 835678 w 12188952"/>
              <a:gd name="connsiteY5" fmla="*/ 1707615 h 1899601"/>
              <a:gd name="connsiteX6" fmla="*/ 0 w 12188952"/>
              <a:gd name="connsiteY6" fmla="*/ 1634841 h 1899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88952" h="1899601">
                <a:moveTo>
                  <a:pt x="0" y="0"/>
                </a:moveTo>
                <a:lnTo>
                  <a:pt x="12188952" y="0"/>
                </a:lnTo>
                <a:lnTo>
                  <a:pt x="12188952" y="1635106"/>
                </a:lnTo>
                <a:lnTo>
                  <a:pt x="11356325" y="1707615"/>
                </a:lnTo>
                <a:cubicBezTo>
                  <a:pt x="9739512" y="1831240"/>
                  <a:pt x="7961919" y="1899601"/>
                  <a:pt x="6096001" y="1899601"/>
                </a:cubicBezTo>
                <a:cubicBezTo>
                  <a:pt x="4230084" y="1899601"/>
                  <a:pt x="2452490" y="1831240"/>
                  <a:pt x="835678" y="1707615"/>
                </a:cubicBezTo>
                <a:lnTo>
                  <a:pt x="0" y="1634841"/>
                </a:lnTo>
                <a:close/>
              </a:path>
            </a:pathLst>
          </a:custGeom>
          <a:ln w="9525">
            <a:solidFill>
              <a:srgbClr val="E6E6E6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5CF0135B-EAB8-4CA0-896C-2D897ECD2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1890722"/>
          </a:xfrm>
          <a:custGeom>
            <a:avLst/>
            <a:gdLst>
              <a:gd name="connsiteX0" fmla="*/ 0 w 12192000"/>
              <a:gd name="connsiteY0" fmla="*/ 0 h 1890722"/>
              <a:gd name="connsiteX1" fmla="*/ 12192000 w 12192000"/>
              <a:gd name="connsiteY1" fmla="*/ 0 h 1890722"/>
              <a:gd name="connsiteX2" fmla="*/ 12192000 w 12192000"/>
              <a:gd name="connsiteY2" fmla="*/ 1626227 h 1890722"/>
              <a:gd name="connsiteX3" fmla="*/ 11359165 w 12192000"/>
              <a:gd name="connsiteY3" fmla="*/ 1698736 h 1890722"/>
              <a:gd name="connsiteX4" fmla="*/ 6097526 w 12192000"/>
              <a:gd name="connsiteY4" fmla="*/ 1890722 h 1890722"/>
              <a:gd name="connsiteX5" fmla="*/ 835887 w 12192000"/>
              <a:gd name="connsiteY5" fmla="*/ 1698736 h 1890722"/>
              <a:gd name="connsiteX6" fmla="*/ 0 w 12192000"/>
              <a:gd name="connsiteY6" fmla="*/ 1625962 h 1890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1890722">
                <a:moveTo>
                  <a:pt x="0" y="0"/>
                </a:moveTo>
                <a:lnTo>
                  <a:pt x="12192000" y="0"/>
                </a:lnTo>
                <a:lnTo>
                  <a:pt x="12192000" y="1626227"/>
                </a:lnTo>
                <a:lnTo>
                  <a:pt x="11359165" y="1698736"/>
                </a:lnTo>
                <a:cubicBezTo>
                  <a:pt x="9741947" y="1822361"/>
                  <a:pt x="7963910" y="1890722"/>
                  <a:pt x="6097526" y="1890722"/>
                </a:cubicBezTo>
                <a:cubicBezTo>
                  <a:pt x="4231142" y="1890722"/>
                  <a:pt x="2453104" y="1822361"/>
                  <a:pt x="835887" y="1698736"/>
                </a:cubicBezTo>
                <a:lnTo>
                  <a:pt x="0" y="1625962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7748050-DF1D-46B9-AE17-C0BD81CC81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3397"/>
            <a:ext cx="10515600" cy="1273233"/>
          </a:xfrm>
        </p:spPr>
        <p:txBody>
          <a:bodyPr>
            <a:normAutofit/>
          </a:bodyPr>
          <a:lstStyle/>
          <a:p>
            <a:r>
              <a:rPr lang="en-US" altLang="ko-KR" sz="4000"/>
              <a:t>.NET 5</a:t>
            </a:r>
            <a:r>
              <a:rPr lang="ko-KR" altLang="en-US" sz="4000"/>
              <a:t>에서도 계속 쓸 수 있는 기술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2C3387C-D24F-4737-8A37-1DC5CFF09C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2452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918A8FF-0270-4541-A4A5-E5F4767F4E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78024"/>
            <a:ext cx="10515600" cy="3694176"/>
          </a:xfrm>
        </p:spPr>
        <p:txBody>
          <a:bodyPr>
            <a:normAutofit/>
          </a:bodyPr>
          <a:lstStyle/>
          <a:p>
            <a:r>
              <a:rPr lang="en-US" altLang="ko-KR" sz="2200"/>
              <a:t>Windows Forms </a:t>
            </a:r>
            <a:r>
              <a:rPr lang="en-US" altLang="ko-KR" sz="2200">
                <a:sym typeface="Wingdings" panose="05000000000000000000" pitchFamily="2" charset="2"/>
              </a:rPr>
              <a:t> Windows Forms Core</a:t>
            </a:r>
            <a:endParaRPr lang="en-US" altLang="ko-KR" sz="2200"/>
          </a:p>
          <a:p>
            <a:r>
              <a:rPr lang="en-US" altLang="ko-KR" sz="2200"/>
              <a:t>WPF </a:t>
            </a:r>
            <a:r>
              <a:rPr lang="en-US" altLang="ko-KR" sz="2200">
                <a:sym typeface="Wingdings" panose="05000000000000000000" pitchFamily="2" charset="2"/>
              </a:rPr>
              <a:t> WPF Core</a:t>
            </a:r>
          </a:p>
          <a:p>
            <a:r>
              <a:rPr lang="en-US" altLang="ko-KR" sz="2200">
                <a:sym typeface="Wingdings" panose="05000000000000000000" pitchFamily="2" charset="2"/>
              </a:rPr>
              <a:t>ASP.NET MVC  ASP.NET MVC Core</a:t>
            </a:r>
          </a:p>
          <a:p>
            <a:r>
              <a:rPr lang="en-US" altLang="ko-KR" sz="2200"/>
              <a:t>Unity</a:t>
            </a:r>
            <a:r>
              <a:rPr lang="ko-KR" altLang="en-US" sz="2200"/>
              <a:t> </a:t>
            </a:r>
            <a:r>
              <a:rPr lang="en-US" altLang="ko-KR" sz="2200">
                <a:sym typeface="Wingdings" panose="05000000000000000000" pitchFamily="2" charset="2"/>
              </a:rPr>
              <a:t></a:t>
            </a:r>
            <a:r>
              <a:rPr lang="ko-KR" altLang="en-US" sz="2200">
                <a:sym typeface="Wingdings" panose="05000000000000000000" pitchFamily="2" charset="2"/>
              </a:rPr>
              <a:t> </a:t>
            </a:r>
            <a:r>
              <a:rPr lang="en-US" altLang="ko-KR" sz="2200">
                <a:sym typeface="Wingdings" panose="05000000000000000000" pitchFamily="2" charset="2"/>
              </a:rPr>
              <a:t>Unity</a:t>
            </a:r>
            <a:endParaRPr lang="en-US" altLang="ko-KR" sz="2200"/>
          </a:p>
        </p:txBody>
      </p:sp>
    </p:spTree>
    <p:extLst>
      <p:ext uri="{BB962C8B-B14F-4D97-AF65-F5344CB8AC3E}">
        <p14:creationId xmlns:p14="http://schemas.microsoft.com/office/powerpoint/2010/main" val="858007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029D5AD-8348-4446-B191-6A9B6FE03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A3F395A2-2B64-4749-BD93-2F159C7E1F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1899601"/>
          </a:xfrm>
          <a:custGeom>
            <a:avLst/>
            <a:gdLst>
              <a:gd name="connsiteX0" fmla="*/ 0 w 12188952"/>
              <a:gd name="connsiteY0" fmla="*/ 0 h 1899601"/>
              <a:gd name="connsiteX1" fmla="*/ 12188952 w 12188952"/>
              <a:gd name="connsiteY1" fmla="*/ 0 h 1899601"/>
              <a:gd name="connsiteX2" fmla="*/ 12188952 w 12188952"/>
              <a:gd name="connsiteY2" fmla="*/ 1635106 h 1899601"/>
              <a:gd name="connsiteX3" fmla="*/ 11356325 w 12188952"/>
              <a:gd name="connsiteY3" fmla="*/ 1707615 h 1899601"/>
              <a:gd name="connsiteX4" fmla="*/ 6096001 w 12188952"/>
              <a:gd name="connsiteY4" fmla="*/ 1899601 h 1899601"/>
              <a:gd name="connsiteX5" fmla="*/ 835678 w 12188952"/>
              <a:gd name="connsiteY5" fmla="*/ 1707615 h 1899601"/>
              <a:gd name="connsiteX6" fmla="*/ 0 w 12188952"/>
              <a:gd name="connsiteY6" fmla="*/ 1634841 h 1899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88952" h="1899601">
                <a:moveTo>
                  <a:pt x="0" y="0"/>
                </a:moveTo>
                <a:lnTo>
                  <a:pt x="12188952" y="0"/>
                </a:lnTo>
                <a:lnTo>
                  <a:pt x="12188952" y="1635106"/>
                </a:lnTo>
                <a:lnTo>
                  <a:pt x="11356325" y="1707615"/>
                </a:lnTo>
                <a:cubicBezTo>
                  <a:pt x="9739512" y="1831240"/>
                  <a:pt x="7961919" y="1899601"/>
                  <a:pt x="6096001" y="1899601"/>
                </a:cubicBezTo>
                <a:cubicBezTo>
                  <a:pt x="4230084" y="1899601"/>
                  <a:pt x="2452490" y="1831240"/>
                  <a:pt x="835678" y="1707615"/>
                </a:cubicBezTo>
                <a:lnTo>
                  <a:pt x="0" y="1634841"/>
                </a:lnTo>
                <a:close/>
              </a:path>
            </a:pathLst>
          </a:custGeom>
          <a:ln w="9525">
            <a:solidFill>
              <a:srgbClr val="E6E6E6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5CF0135B-EAB8-4CA0-896C-2D897ECD2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1890722"/>
          </a:xfrm>
          <a:custGeom>
            <a:avLst/>
            <a:gdLst>
              <a:gd name="connsiteX0" fmla="*/ 0 w 12192000"/>
              <a:gd name="connsiteY0" fmla="*/ 0 h 1890722"/>
              <a:gd name="connsiteX1" fmla="*/ 12192000 w 12192000"/>
              <a:gd name="connsiteY1" fmla="*/ 0 h 1890722"/>
              <a:gd name="connsiteX2" fmla="*/ 12192000 w 12192000"/>
              <a:gd name="connsiteY2" fmla="*/ 1626227 h 1890722"/>
              <a:gd name="connsiteX3" fmla="*/ 11359165 w 12192000"/>
              <a:gd name="connsiteY3" fmla="*/ 1698736 h 1890722"/>
              <a:gd name="connsiteX4" fmla="*/ 6097526 w 12192000"/>
              <a:gd name="connsiteY4" fmla="*/ 1890722 h 1890722"/>
              <a:gd name="connsiteX5" fmla="*/ 835887 w 12192000"/>
              <a:gd name="connsiteY5" fmla="*/ 1698736 h 1890722"/>
              <a:gd name="connsiteX6" fmla="*/ 0 w 12192000"/>
              <a:gd name="connsiteY6" fmla="*/ 1625962 h 1890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1890722">
                <a:moveTo>
                  <a:pt x="0" y="0"/>
                </a:moveTo>
                <a:lnTo>
                  <a:pt x="12192000" y="0"/>
                </a:lnTo>
                <a:lnTo>
                  <a:pt x="12192000" y="1626227"/>
                </a:lnTo>
                <a:lnTo>
                  <a:pt x="11359165" y="1698736"/>
                </a:lnTo>
                <a:cubicBezTo>
                  <a:pt x="9741947" y="1822361"/>
                  <a:pt x="7963910" y="1890722"/>
                  <a:pt x="6097526" y="1890722"/>
                </a:cubicBezTo>
                <a:cubicBezTo>
                  <a:pt x="4231142" y="1890722"/>
                  <a:pt x="2453104" y="1822361"/>
                  <a:pt x="835887" y="1698736"/>
                </a:cubicBezTo>
                <a:lnTo>
                  <a:pt x="0" y="1625962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547B3BE-238F-4477-B200-0241319E1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3397"/>
            <a:ext cx="10515600" cy="1273233"/>
          </a:xfrm>
        </p:spPr>
        <p:txBody>
          <a:bodyPr>
            <a:normAutofit/>
          </a:bodyPr>
          <a:lstStyle/>
          <a:p>
            <a:r>
              <a:rPr lang="ko-KR" altLang="en-US" sz="4000"/>
              <a:t>전환이 필요한 기술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2C3387C-D24F-4737-8A37-1DC5CFF09C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2452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1FA308E-4030-48DD-B876-F04F778F40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78024"/>
            <a:ext cx="10515600" cy="3694176"/>
          </a:xfrm>
        </p:spPr>
        <p:txBody>
          <a:bodyPr>
            <a:normAutofit/>
          </a:bodyPr>
          <a:lstStyle/>
          <a:p>
            <a:r>
              <a:rPr lang="en-US" altLang="ko-KR" sz="2200" dirty="0"/>
              <a:t>WCF </a:t>
            </a:r>
            <a:r>
              <a:rPr lang="en-US" altLang="ko-KR" sz="2200" dirty="0">
                <a:sym typeface="Wingdings" panose="05000000000000000000" pitchFamily="2" charset="2"/>
              </a:rPr>
              <a:t> ASP.NET </a:t>
            </a:r>
            <a:r>
              <a:rPr lang="en-US" altLang="ko-KR" sz="2200" dirty="0" err="1">
                <a:sym typeface="Wingdings" panose="05000000000000000000" pitchFamily="2" charset="2"/>
              </a:rPr>
              <a:t>gRPC</a:t>
            </a:r>
            <a:endParaRPr lang="en-US" altLang="ko-KR" sz="2200" dirty="0">
              <a:sym typeface="Wingdings" panose="05000000000000000000" pitchFamily="2" charset="2"/>
            </a:endParaRPr>
          </a:p>
          <a:p>
            <a:r>
              <a:rPr lang="en-US" altLang="ko-KR" sz="2200" dirty="0">
                <a:sym typeface="Wingdings" panose="05000000000000000000" pitchFamily="2" charset="2"/>
              </a:rPr>
              <a:t>.NET Remoting  </a:t>
            </a:r>
            <a:r>
              <a:rPr lang="en-US" altLang="ko-KR" sz="2200" dirty="0" err="1">
                <a:sym typeface="Wingdings" panose="05000000000000000000" pitchFamily="2" charset="2"/>
              </a:rPr>
              <a:t>SignalR</a:t>
            </a:r>
            <a:r>
              <a:rPr lang="en-US" altLang="ko-KR" sz="2200" dirty="0">
                <a:sym typeface="Wingdings" panose="05000000000000000000" pitchFamily="2" charset="2"/>
              </a:rPr>
              <a:t> – or ASP.NET </a:t>
            </a:r>
            <a:r>
              <a:rPr lang="en-US" altLang="ko-KR" sz="2200" dirty="0" err="1">
                <a:sym typeface="Wingdings" panose="05000000000000000000" pitchFamily="2" charset="2"/>
              </a:rPr>
              <a:t>gRPC</a:t>
            </a:r>
            <a:endParaRPr lang="en-US" altLang="ko-KR" sz="2200" dirty="0">
              <a:sym typeface="Wingdings" panose="05000000000000000000" pitchFamily="2" charset="2"/>
            </a:endParaRPr>
          </a:p>
          <a:p>
            <a:r>
              <a:rPr lang="ko-KR" altLang="en-US" sz="2200" dirty="0">
                <a:sym typeface="Wingdings" panose="05000000000000000000" pitchFamily="2" charset="2"/>
              </a:rPr>
              <a:t>변화의 폭이 크지만 투자 가치는 높다고 생각합니다</a:t>
            </a:r>
            <a:r>
              <a:rPr lang="en-US" altLang="ko-KR" sz="2200" dirty="0">
                <a:sym typeface="Wingdings" panose="05000000000000000000" pitchFamily="2" charset="2"/>
              </a:rPr>
              <a:t>.</a:t>
            </a:r>
            <a:endParaRPr lang="ko-KR" altLang="en-US" sz="2200" dirty="0"/>
          </a:p>
        </p:txBody>
      </p:sp>
    </p:spTree>
    <p:extLst>
      <p:ext uri="{BB962C8B-B14F-4D97-AF65-F5344CB8AC3E}">
        <p14:creationId xmlns:p14="http://schemas.microsoft.com/office/powerpoint/2010/main" val="3609961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029D5AD-8348-4446-B191-6A9B6FE03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A3F395A2-2B64-4749-BD93-2F159C7E1F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1899601"/>
          </a:xfrm>
          <a:custGeom>
            <a:avLst/>
            <a:gdLst>
              <a:gd name="connsiteX0" fmla="*/ 0 w 12188952"/>
              <a:gd name="connsiteY0" fmla="*/ 0 h 1899601"/>
              <a:gd name="connsiteX1" fmla="*/ 12188952 w 12188952"/>
              <a:gd name="connsiteY1" fmla="*/ 0 h 1899601"/>
              <a:gd name="connsiteX2" fmla="*/ 12188952 w 12188952"/>
              <a:gd name="connsiteY2" fmla="*/ 1635106 h 1899601"/>
              <a:gd name="connsiteX3" fmla="*/ 11356325 w 12188952"/>
              <a:gd name="connsiteY3" fmla="*/ 1707615 h 1899601"/>
              <a:gd name="connsiteX4" fmla="*/ 6096001 w 12188952"/>
              <a:gd name="connsiteY4" fmla="*/ 1899601 h 1899601"/>
              <a:gd name="connsiteX5" fmla="*/ 835678 w 12188952"/>
              <a:gd name="connsiteY5" fmla="*/ 1707615 h 1899601"/>
              <a:gd name="connsiteX6" fmla="*/ 0 w 12188952"/>
              <a:gd name="connsiteY6" fmla="*/ 1634841 h 1899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88952" h="1899601">
                <a:moveTo>
                  <a:pt x="0" y="0"/>
                </a:moveTo>
                <a:lnTo>
                  <a:pt x="12188952" y="0"/>
                </a:lnTo>
                <a:lnTo>
                  <a:pt x="12188952" y="1635106"/>
                </a:lnTo>
                <a:lnTo>
                  <a:pt x="11356325" y="1707615"/>
                </a:lnTo>
                <a:cubicBezTo>
                  <a:pt x="9739512" y="1831240"/>
                  <a:pt x="7961919" y="1899601"/>
                  <a:pt x="6096001" y="1899601"/>
                </a:cubicBezTo>
                <a:cubicBezTo>
                  <a:pt x="4230084" y="1899601"/>
                  <a:pt x="2452490" y="1831240"/>
                  <a:pt x="835678" y="1707615"/>
                </a:cubicBezTo>
                <a:lnTo>
                  <a:pt x="0" y="1634841"/>
                </a:lnTo>
                <a:close/>
              </a:path>
            </a:pathLst>
          </a:custGeom>
          <a:ln w="9525">
            <a:solidFill>
              <a:srgbClr val="E6E6E6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5CF0135B-EAB8-4CA0-896C-2D897ECD2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1890722"/>
          </a:xfrm>
          <a:custGeom>
            <a:avLst/>
            <a:gdLst>
              <a:gd name="connsiteX0" fmla="*/ 0 w 12192000"/>
              <a:gd name="connsiteY0" fmla="*/ 0 h 1890722"/>
              <a:gd name="connsiteX1" fmla="*/ 12192000 w 12192000"/>
              <a:gd name="connsiteY1" fmla="*/ 0 h 1890722"/>
              <a:gd name="connsiteX2" fmla="*/ 12192000 w 12192000"/>
              <a:gd name="connsiteY2" fmla="*/ 1626227 h 1890722"/>
              <a:gd name="connsiteX3" fmla="*/ 11359165 w 12192000"/>
              <a:gd name="connsiteY3" fmla="*/ 1698736 h 1890722"/>
              <a:gd name="connsiteX4" fmla="*/ 6097526 w 12192000"/>
              <a:gd name="connsiteY4" fmla="*/ 1890722 h 1890722"/>
              <a:gd name="connsiteX5" fmla="*/ 835887 w 12192000"/>
              <a:gd name="connsiteY5" fmla="*/ 1698736 h 1890722"/>
              <a:gd name="connsiteX6" fmla="*/ 0 w 12192000"/>
              <a:gd name="connsiteY6" fmla="*/ 1625962 h 1890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1890722">
                <a:moveTo>
                  <a:pt x="0" y="0"/>
                </a:moveTo>
                <a:lnTo>
                  <a:pt x="12192000" y="0"/>
                </a:lnTo>
                <a:lnTo>
                  <a:pt x="12192000" y="1626227"/>
                </a:lnTo>
                <a:lnTo>
                  <a:pt x="11359165" y="1698736"/>
                </a:lnTo>
                <a:cubicBezTo>
                  <a:pt x="9741947" y="1822361"/>
                  <a:pt x="7963910" y="1890722"/>
                  <a:pt x="6097526" y="1890722"/>
                </a:cubicBezTo>
                <a:cubicBezTo>
                  <a:pt x="4231142" y="1890722"/>
                  <a:pt x="2453104" y="1822361"/>
                  <a:pt x="835887" y="1698736"/>
                </a:cubicBezTo>
                <a:lnTo>
                  <a:pt x="0" y="1625962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6A4DF5B-A94B-415F-9E7D-C2309C53C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3397"/>
            <a:ext cx="10515600" cy="1273233"/>
          </a:xfrm>
        </p:spPr>
        <p:txBody>
          <a:bodyPr>
            <a:normAutofit/>
          </a:bodyPr>
          <a:lstStyle/>
          <a:p>
            <a:r>
              <a:rPr lang="ko-KR" altLang="en-US" sz="4000"/>
              <a:t>다시 배워야 하는 기술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2C3387C-D24F-4737-8A37-1DC5CFF09C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2452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B70D9AF-11DF-4580-9CB7-D11753DF8F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78024"/>
            <a:ext cx="10515600" cy="3694176"/>
          </a:xfrm>
        </p:spPr>
        <p:txBody>
          <a:bodyPr>
            <a:normAutofit/>
          </a:bodyPr>
          <a:lstStyle/>
          <a:p>
            <a:r>
              <a:rPr lang="en-US" altLang="ko-KR" sz="2200" dirty="0"/>
              <a:t>Web Form </a:t>
            </a:r>
            <a:r>
              <a:rPr lang="en-US" altLang="ko-KR" sz="2200" dirty="0">
                <a:sym typeface="Wingdings" panose="05000000000000000000" pitchFamily="2" charset="2"/>
              </a:rPr>
              <a:t> Razor Page - or – </a:t>
            </a:r>
            <a:r>
              <a:rPr lang="en-US" altLang="ko-KR" sz="2200" dirty="0" err="1">
                <a:sym typeface="Wingdings" panose="05000000000000000000" pitchFamily="2" charset="2"/>
              </a:rPr>
              <a:t>Blazor</a:t>
            </a:r>
            <a:r>
              <a:rPr lang="en-US" altLang="ko-KR" sz="2200" dirty="0">
                <a:sym typeface="Wingdings" panose="05000000000000000000" pitchFamily="2" charset="2"/>
              </a:rPr>
              <a:t> Web Assembly</a:t>
            </a:r>
            <a:endParaRPr lang="en-US" altLang="ko-KR" sz="2200" dirty="0"/>
          </a:p>
          <a:p>
            <a:r>
              <a:rPr lang="en-US" altLang="ko-KR" sz="2200" dirty="0"/>
              <a:t>Silverlight </a:t>
            </a:r>
            <a:r>
              <a:rPr lang="en-US" altLang="ko-KR" sz="2200" dirty="0">
                <a:sym typeface="Wingdings" panose="05000000000000000000" pitchFamily="2" charset="2"/>
              </a:rPr>
              <a:t> </a:t>
            </a:r>
            <a:r>
              <a:rPr lang="en-US" altLang="ko-KR" sz="2200" dirty="0" err="1">
                <a:sym typeface="Wingdings" panose="05000000000000000000" pitchFamily="2" charset="2"/>
              </a:rPr>
              <a:t>Blazor</a:t>
            </a:r>
            <a:r>
              <a:rPr lang="en-US" altLang="ko-KR" sz="2200" dirty="0">
                <a:sym typeface="Wingdings" panose="05000000000000000000" pitchFamily="2" charset="2"/>
              </a:rPr>
              <a:t> Web Assembly</a:t>
            </a:r>
          </a:p>
          <a:p>
            <a:pPr lvl="1"/>
            <a:r>
              <a:rPr lang="en-US" altLang="ko-KR" sz="1800" dirty="0" err="1">
                <a:sym typeface="Wingdings" panose="05000000000000000000" pitchFamily="2" charset="2"/>
              </a:rPr>
              <a:t>OpenSilver</a:t>
            </a:r>
            <a:r>
              <a:rPr lang="en-US" altLang="ko-KR" sz="1800" dirty="0">
                <a:sym typeface="Wingdings" panose="05000000000000000000" pitchFamily="2" charset="2"/>
              </a:rPr>
              <a:t>?</a:t>
            </a:r>
            <a:endParaRPr lang="en-US" altLang="ko-KR" sz="1800" dirty="0"/>
          </a:p>
          <a:p>
            <a:r>
              <a:rPr lang="en-US" altLang="ko-KR" sz="2200" dirty="0"/>
              <a:t>Windows Mobile, Windows Phone </a:t>
            </a:r>
            <a:r>
              <a:rPr lang="en-US" altLang="ko-KR" sz="2200" dirty="0">
                <a:sym typeface="Wingdings" panose="05000000000000000000" pitchFamily="2" charset="2"/>
              </a:rPr>
              <a:t> Xamarin</a:t>
            </a:r>
          </a:p>
          <a:p>
            <a:r>
              <a:rPr lang="ko-KR" altLang="en-US" sz="2200" dirty="0">
                <a:sym typeface="Wingdings" panose="05000000000000000000" pitchFamily="2" charset="2"/>
              </a:rPr>
              <a:t>안타까운 일이긴 하지만</a:t>
            </a:r>
            <a:r>
              <a:rPr lang="en-US" altLang="ko-KR" sz="2200" dirty="0">
                <a:sym typeface="Wingdings" panose="05000000000000000000" pitchFamily="2" charset="2"/>
              </a:rPr>
              <a:t>,</a:t>
            </a:r>
            <a:r>
              <a:rPr lang="ko-KR" altLang="en-US" sz="2200" dirty="0">
                <a:sym typeface="Wingdings" panose="05000000000000000000" pitchFamily="2" charset="2"/>
              </a:rPr>
              <a:t> 다시 배울 만한 가치는 높다고 생각합니다</a:t>
            </a:r>
            <a:r>
              <a:rPr lang="en-US" altLang="ko-KR" sz="2200" dirty="0">
                <a:sym typeface="Wingdings" panose="05000000000000000000" pitchFamily="2" charset="2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95655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7">
            <a:extLst>
              <a:ext uri="{FF2B5EF4-FFF2-40B4-BE49-F238E27FC236}">
                <a16:creationId xmlns:a16="http://schemas.microsoft.com/office/drawing/2014/main" id="{5463EB0A-3D7C-4AA5-BFA5-8EE5B4BA56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264F389-1919-41C7-AE6D-B6EAD068A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651" y="1122363"/>
            <a:ext cx="11034695" cy="3174690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ko-KR" altLang="en-US" sz="8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새로 보는 </a:t>
            </a:r>
            <a:r>
              <a:rPr lang="ko-KR" altLang="en-US" sz="80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닷넷</a:t>
            </a:r>
            <a:endParaRPr lang="ko-KR" altLang="en-US" sz="8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A749096-49C9-476E-B19F-F8F71F082C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8651" y="4723637"/>
            <a:ext cx="11034695" cy="1481396"/>
          </a:xfrm>
        </p:spPr>
        <p:txBody>
          <a:bodyPr vert="horz" lIns="91440" tIns="45720" rIns="91440" bIns="45720" rtlCol="0">
            <a:normAutofit/>
          </a:bodyPr>
          <a:lstStyle/>
          <a:p>
            <a:pPr latinLnBrk="0"/>
            <a:endParaRPr lang="en-US" altLang="ko-KR" sz="2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5" name="Rectangle 9">
            <a:extLst>
              <a:ext uri="{FF2B5EF4-FFF2-40B4-BE49-F238E27FC236}">
                <a16:creationId xmlns:a16="http://schemas.microsoft.com/office/drawing/2014/main" id="{7945AD00-F967-454D-A4B2-39ABA5C88C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E9BC5B79-B912-427C-8219-E3E50943FC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213890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029D5AD-8348-4446-B191-6A9B6FE03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A3F395A2-2B64-4749-BD93-2F159C7E1F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1899601"/>
          </a:xfrm>
          <a:custGeom>
            <a:avLst/>
            <a:gdLst>
              <a:gd name="connsiteX0" fmla="*/ 0 w 12188952"/>
              <a:gd name="connsiteY0" fmla="*/ 0 h 1899601"/>
              <a:gd name="connsiteX1" fmla="*/ 12188952 w 12188952"/>
              <a:gd name="connsiteY1" fmla="*/ 0 h 1899601"/>
              <a:gd name="connsiteX2" fmla="*/ 12188952 w 12188952"/>
              <a:gd name="connsiteY2" fmla="*/ 1635106 h 1899601"/>
              <a:gd name="connsiteX3" fmla="*/ 11356325 w 12188952"/>
              <a:gd name="connsiteY3" fmla="*/ 1707615 h 1899601"/>
              <a:gd name="connsiteX4" fmla="*/ 6096001 w 12188952"/>
              <a:gd name="connsiteY4" fmla="*/ 1899601 h 1899601"/>
              <a:gd name="connsiteX5" fmla="*/ 835678 w 12188952"/>
              <a:gd name="connsiteY5" fmla="*/ 1707615 h 1899601"/>
              <a:gd name="connsiteX6" fmla="*/ 0 w 12188952"/>
              <a:gd name="connsiteY6" fmla="*/ 1634841 h 1899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88952" h="1899601">
                <a:moveTo>
                  <a:pt x="0" y="0"/>
                </a:moveTo>
                <a:lnTo>
                  <a:pt x="12188952" y="0"/>
                </a:lnTo>
                <a:lnTo>
                  <a:pt x="12188952" y="1635106"/>
                </a:lnTo>
                <a:lnTo>
                  <a:pt x="11356325" y="1707615"/>
                </a:lnTo>
                <a:cubicBezTo>
                  <a:pt x="9739512" y="1831240"/>
                  <a:pt x="7961919" y="1899601"/>
                  <a:pt x="6096001" y="1899601"/>
                </a:cubicBezTo>
                <a:cubicBezTo>
                  <a:pt x="4230084" y="1899601"/>
                  <a:pt x="2452490" y="1831240"/>
                  <a:pt x="835678" y="1707615"/>
                </a:cubicBezTo>
                <a:lnTo>
                  <a:pt x="0" y="1634841"/>
                </a:lnTo>
                <a:close/>
              </a:path>
            </a:pathLst>
          </a:custGeom>
          <a:ln w="9525">
            <a:solidFill>
              <a:srgbClr val="E6E6E6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5CF0135B-EAB8-4CA0-896C-2D897ECD2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1890722"/>
          </a:xfrm>
          <a:custGeom>
            <a:avLst/>
            <a:gdLst>
              <a:gd name="connsiteX0" fmla="*/ 0 w 12192000"/>
              <a:gd name="connsiteY0" fmla="*/ 0 h 1890722"/>
              <a:gd name="connsiteX1" fmla="*/ 12192000 w 12192000"/>
              <a:gd name="connsiteY1" fmla="*/ 0 h 1890722"/>
              <a:gd name="connsiteX2" fmla="*/ 12192000 w 12192000"/>
              <a:gd name="connsiteY2" fmla="*/ 1626227 h 1890722"/>
              <a:gd name="connsiteX3" fmla="*/ 11359165 w 12192000"/>
              <a:gd name="connsiteY3" fmla="*/ 1698736 h 1890722"/>
              <a:gd name="connsiteX4" fmla="*/ 6097526 w 12192000"/>
              <a:gd name="connsiteY4" fmla="*/ 1890722 h 1890722"/>
              <a:gd name="connsiteX5" fmla="*/ 835887 w 12192000"/>
              <a:gd name="connsiteY5" fmla="*/ 1698736 h 1890722"/>
              <a:gd name="connsiteX6" fmla="*/ 0 w 12192000"/>
              <a:gd name="connsiteY6" fmla="*/ 1625962 h 1890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1890722">
                <a:moveTo>
                  <a:pt x="0" y="0"/>
                </a:moveTo>
                <a:lnTo>
                  <a:pt x="12192000" y="0"/>
                </a:lnTo>
                <a:lnTo>
                  <a:pt x="12192000" y="1626227"/>
                </a:lnTo>
                <a:lnTo>
                  <a:pt x="11359165" y="1698736"/>
                </a:lnTo>
                <a:cubicBezTo>
                  <a:pt x="9741947" y="1822361"/>
                  <a:pt x="7963910" y="1890722"/>
                  <a:pt x="6097526" y="1890722"/>
                </a:cubicBezTo>
                <a:cubicBezTo>
                  <a:pt x="4231142" y="1890722"/>
                  <a:pt x="2453104" y="1822361"/>
                  <a:pt x="835887" y="1698736"/>
                </a:cubicBezTo>
                <a:lnTo>
                  <a:pt x="0" y="1625962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B423822-0D31-4514-B2D5-FDA54C7087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3397"/>
            <a:ext cx="10515600" cy="1273233"/>
          </a:xfrm>
        </p:spPr>
        <p:txBody>
          <a:bodyPr>
            <a:normAutofit/>
          </a:bodyPr>
          <a:lstStyle/>
          <a:p>
            <a:r>
              <a:rPr lang="en-US" altLang="ko-KR" sz="4000"/>
              <a:t>.NET Interactive</a:t>
            </a:r>
            <a:endParaRPr lang="ko-KR" altLang="en-US" sz="40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2C3387C-D24F-4737-8A37-1DC5CFF09C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2452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4158EDA-F65E-4B9F-8059-0F57478B76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78024"/>
            <a:ext cx="10515600" cy="3694176"/>
          </a:xfrm>
        </p:spPr>
        <p:txBody>
          <a:bodyPr>
            <a:normAutofit/>
          </a:bodyPr>
          <a:lstStyle/>
          <a:p>
            <a:r>
              <a:rPr lang="en-US" altLang="ko-KR" sz="2200" dirty="0" err="1"/>
              <a:t>Jupyter</a:t>
            </a:r>
            <a:r>
              <a:rPr lang="en-US" altLang="ko-KR" sz="2200" dirty="0"/>
              <a:t> Notebook</a:t>
            </a:r>
            <a:r>
              <a:rPr lang="ko-KR" altLang="en-US" sz="2200" dirty="0"/>
              <a:t>용 커널로 제공되는 </a:t>
            </a:r>
            <a:r>
              <a:rPr lang="en-US" altLang="ko-KR" sz="2200" dirty="0"/>
              <a:t>.NET </a:t>
            </a:r>
            <a:r>
              <a:rPr lang="ko-KR" altLang="en-US" sz="2200" dirty="0"/>
              <a:t>런타임</a:t>
            </a:r>
            <a:endParaRPr lang="en-US" altLang="ko-KR" sz="2200" dirty="0"/>
          </a:p>
          <a:p>
            <a:r>
              <a:rPr lang="en-US" altLang="ko-KR" sz="2200" dirty="0"/>
              <a:t>NuGet </a:t>
            </a:r>
            <a:r>
              <a:rPr lang="ko-KR" altLang="en-US" sz="2200" dirty="0"/>
              <a:t>패키지 추가 가능</a:t>
            </a:r>
            <a:endParaRPr lang="en-US" altLang="ko-KR" sz="2200" dirty="0"/>
          </a:p>
          <a:p>
            <a:r>
              <a:rPr lang="en-US" altLang="ko-KR" sz="2200" dirty="0"/>
              <a:t>Linux, Windows, macOS</a:t>
            </a:r>
            <a:r>
              <a:rPr lang="ko-KR" altLang="en-US" sz="2200" dirty="0"/>
              <a:t>에서 모두 사용 가능</a:t>
            </a:r>
            <a:endParaRPr lang="en-US" altLang="ko-KR" sz="2200" dirty="0"/>
          </a:p>
          <a:p>
            <a:r>
              <a:rPr lang="en-US" altLang="ko-KR" sz="2200" dirty="0"/>
              <a:t>C#, F#, PowerShell</a:t>
            </a:r>
            <a:r>
              <a:rPr lang="ko-KR" altLang="en-US" sz="2200" dirty="0"/>
              <a:t>을 </a:t>
            </a:r>
            <a:r>
              <a:rPr lang="en-US" altLang="ko-KR" sz="2200" dirty="0" err="1"/>
              <a:t>Jupyter</a:t>
            </a:r>
            <a:r>
              <a:rPr lang="en-US" altLang="ko-KR" sz="2200" dirty="0"/>
              <a:t> </a:t>
            </a:r>
            <a:r>
              <a:rPr lang="ko-KR" altLang="en-US" sz="2200" dirty="0"/>
              <a:t>노트북에서 바로 사용</a:t>
            </a:r>
            <a:endParaRPr lang="en-US" altLang="ko-KR" sz="2200" dirty="0"/>
          </a:p>
          <a:p>
            <a:r>
              <a:rPr lang="en-US" altLang="ko-KR" sz="2200" dirty="0"/>
              <a:t>Hayden</a:t>
            </a:r>
            <a:r>
              <a:rPr lang="ko-KR" altLang="en-US" sz="2200" dirty="0"/>
              <a:t>님의 </a:t>
            </a:r>
            <a:r>
              <a:rPr lang="en-US" altLang="ko-KR" sz="2200" dirty="0"/>
              <a:t>F# </a:t>
            </a:r>
            <a:r>
              <a:rPr lang="ko-KR" altLang="en-US" sz="2200" dirty="0"/>
              <a:t>세션도 참고해주세요</a:t>
            </a:r>
            <a:r>
              <a:rPr lang="en-US" altLang="ko-KR" sz="2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2900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FFD48BC7-DC40-47DE-87EE-9F4B6ECB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1" name="Freeform: Shape 20">
            <a:extLst>
              <a:ext uri="{FF2B5EF4-FFF2-40B4-BE49-F238E27FC236}">
                <a16:creationId xmlns:a16="http://schemas.microsoft.com/office/drawing/2014/main" id="{E502BBC7-2C76-46F3-BC24-5985BC13D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139700" sx="102000" sy="102000" algn="ctr" rotWithShape="0">
              <a:schemeClr val="bg1">
                <a:lumMod val="85000"/>
                <a:alpha val="3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3" name="Freeform: Shape 22">
            <a:extLst>
              <a:ext uri="{FF2B5EF4-FFF2-40B4-BE49-F238E27FC236}">
                <a16:creationId xmlns:a16="http://schemas.microsoft.com/office/drawing/2014/main" id="{C7F28D52-2A5F-4D23-81AE-7CB8B591C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664" y="0"/>
            <a:ext cx="9948672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C6218A43-3A77-4707-9DAD-DC1FFD565E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3" y="1999615"/>
            <a:ext cx="9144000" cy="27640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/>
            <a:r>
              <a:rPr lang="en-US" altLang="ko-KR" sz="7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Demo:</a:t>
            </a:r>
            <a:br>
              <a:rPr lang="en-US" altLang="ko-KR" sz="7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altLang="ko-KR" sz="72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Jupyter</a:t>
            </a:r>
            <a:r>
              <a:rPr lang="en-US" altLang="ko-KR" sz="7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Notebook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70E9519-E75A-4BEB-BA71-BF78F4DE2D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66912" y="5645150"/>
            <a:ext cx="8258176" cy="6318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/>
            <a:r>
              <a:rPr lang="en" altLang="ko-Kore-KR" sz="2800" dirty="0">
                <a:hlinkClick r:id="rId2"/>
              </a:rPr>
              <a:t>github.com/shanselman/NightscoutDashboard</a:t>
            </a:r>
            <a:endParaRPr lang="en-US" altLang="ko-KR" sz="28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629484E-3792-4B3D-89AD-7C8A1ED0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0" y="5524786"/>
            <a:ext cx="4754880" cy="27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19239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029D5AD-8348-4446-B191-6A9B6FE03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A3F395A2-2B64-4749-BD93-2F159C7E1F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1899601"/>
          </a:xfrm>
          <a:custGeom>
            <a:avLst/>
            <a:gdLst>
              <a:gd name="connsiteX0" fmla="*/ 0 w 12188952"/>
              <a:gd name="connsiteY0" fmla="*/ 0 h 1899601"/>
              <a:gd name="connsiteX1" fmla="*/ 12188952 w 12188952"/>
              <a:gd name="connsiteY1" fmla="*/ 0 h 1899601"/>
              <a:gd name="connsiteX2" fmla="*/ 12188952 w 12188952"/>
              <a:gd name="connsiteY2" fmla="*/ 1635106 h 1899601"/>
              <a:gd name="connsiteX3" fmla="*/ 11356325 w 12188952"/>
              <a:gd name="connsiteY3" fmla="*/ 1707615 h 1899601"/>
              <a:gd name="connsiteX4" fmla="*/ 6096001 w 12188952"/>
              <a:gd name="connsiteY4" fmla="*/ 1899601 h 1899601"/>
              <a:gd name="connsiteX5" fmla="*/ 835678 w 12188952"/>
              <a:gd name="connsiteY5" fmla="*/ 1707615 h 1899601"/>
              <a:gd name="connsiteX6" fmla="*/ 0 w 12188952"/>
              <a:gd name="connsiteY6" fmla="*/ 1634841 h 1899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88952" h="1899601">
                <a:moveTo>
                  <a:pt x="0" y="0"/>
                </a:moveTo>
                <a:lnTo>
                  <a:pt x="12188952" y="0"/>
                </a:lnTo>
                <a:lnTo>
                  <a:pt x="12188952" y="1635106"/>
                </a:lnTo>
                <a:lnTo>
                  <a:pt x="11356325" y="1707615"/>
                </a:lnTo>
                <a:cubicBezTo>
                  <a:pt x="9739512" y="1831240"/>
                  <a:pt x="7961919" y="1899601"/>
                  <a:pt x="6096001" y="1899601"/>
                </a:cubicBezTo>
                <a:cubicBezTo>
                  <a:pt x="4230084" y="1899601"/>
                  <a:pt x="2452490" y="1831240"/>
                  <a:pt x="835678" y="1707615"/>
                </a:cubicBezTo>
                <a:lnTo>
                  <a:pt x="0" y="1634841"/>
                </a:lnTo>
                <a:close/>
              </a:path>
            </a:pathLst>
          </a:custGeom>
          <a:ln w="9525">
            <a:solidFill>
              <a:srgbClr val="E6E6E6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5CF0135B-EAB8-4CA0-896C-2D897ECD2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1890722"/>
          </a:xfrm>
          <a:custGeom>
            <a:avLst/>
            <a:gdLst>
              <a:gd name="connsiteX0" fmla="*/ 0 w 12192000"/>
              <a:gd name="connsiteY0" fmla="*/ 0 h 1890722"/>
              <a:gd name="connsiteX1" fmla="*/ 12192000 w 12192000"/>
              <a:gd name="connsiteY1" fmla="*/ 0 h 1890722"/>
              <a:gd name="connsiteX2" fmla="*/ 12192000 w 12192000"/>
              <a:gd name="connsiteY2" fmla="*/ 1626227 h 1890722"/>
              <a:gd name="connsiteX3" fmla="*/ 11359165 w 12192000"/>
              <a:gd name="connsiteY3" fmla="*/ 1698736 h 1890722"/>
              <a:gd name="connsiteX4" fmla="*/ 6097526 w 12192000"/>
              <a:gd name="connsiteY4" fmla="*/ 1890722 h 1890722"/>
              <a:gd name="connsiteX5" fmla="*/ 835887 w 12192000"/>
              <a:gd name="connsiteY5" fmla="*/ 1698736 h 1890722"/>
              <a:gd name="connsiteX6" fmla="*/ 0 w 12192000"/>
              <a:gd name="connsiteY6" fmla="*/ 1625962 h 1890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1890722">
                <a:moveTo>
                  <a:pt x="0" y="0"/>
                </a:moveTo>
                <a:lnTo>
                  <a:pt x="12192000" y="0"/>
                </a:lnTo>
                <a:lnTo>
                  <a:pt x="12192000" y="1626227"/>
                </a:lnTo>
                <a:lnTo>
                  <a:pt x="11359165" y="1698736"/>
                </a:lnTo>
                <a:cubicBezTo>
                  <a:pt x="9741947" y="1822361"/>
                  <a:pt x="7963910" y="1890722"/>
                  <a:pt x="6097526" y="1890722"/>
                </a:cubicBezTo>
                <a:cubicBezTo>
                  <a:pt x="4231142" y="1890722"/>
                  <a:pt x="2453104" y="1822361"/>
                  <a:pt x="835887" y="1698736"/>
                </a:cubicBezTo>
                <a:lnTo>
                  <a:pt x="0" y="1625962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B423822-0D31-4514-B2D5-FDA54C7087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3397"/>
            <a:ext cx="10515600" cy="1273233"/>
          </a:xfrm>
        </p:spPr>
        <p:txBody>
          <a:bodyPr>
            <a:normAutofit/>
          </a:bodyPr>
          <a:lstStyle/>
          <a:p>
            <a:r>
              <a:rPr lang="en-US" altLang="ko-KR" sz="4000"/>
              <a:t>PowerShell</a:t>
            </a:r>
            <a:r>
              <a:rPr lang="ko-KR" altLang="en-US" sz="4000"/>
              <a:t> </a:t>
            </a:r>
            <a:r>
              <a:rPr lang="en-US" altLang="ko-KR" sz="4000"/>
              <a:t>7</a:t>
            </a:r>
            <a:endParaRPr lang="ko-KR" altLang="en-US" sz="40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2C3387C-D24F-4737-8A37-1DC5CFF09C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2452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4158EDA-F65E-4B9F-8059-0F57478B76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78024"/>
            <a:ext cx="10515600" cy="3694176"/>
          </a:xfrm>
        </p:spPr>
        <p:txBody>
          <a:bodyPr>
            <a:normAutofit/>
          </a:bodyPr>
          <a:lstStyle/>
          <a:p>
            <a:r>
              <a:rPr lang="en-US" altLang="ko-KR" sz="2200" dirty="0"/>
              <a:t>PowerShell Core 6 </a:t>
            </a:r>
            <a:r>
              <a:rPr lang="ko-KR" altLang="en-US" sz="2200" dirty="0"/>
              <a:t>이후로 </a:t>
            </a:r>
            <a:r>
              <a:rPr lang="en-US" altLang="ko-KR" sz="2200" dirty="0"/>
              <a:t>3</a:t>
            </a:r>
            <a:r>
              <a:rPr lang="ko-KR" altLang="en-US" sz="2200" dirty="0"/>
              <a:t>년만의 출시</a:t>
            </a:r>
            <a:endParaRPr lang="en-US" altLang="ko-KR" sz="2200" dirty="0"/>
          </a:p>
          <a:p>
            <a:r>
              <a:rPr lang="en-US" altLang="ko-KR" sz="2200" dirty="0"/>
              <a:t>.NET Core 3.1 </a:t>
            </a:r>
            <a:r>
              <a:rPr lang="ko-KR" altLang="en-US" sz="2200" dirty="0"/>
              <a:t>기반의 </a:t>
            </a:r>
            <a:r>
              <a:rPr lang="en-US" altLang="ko-KR" sz="2200" dirty="0"/>
              <a:t>PowerShell</a:t>
            </a:r>
          </a:p>
          <a:p>
            <a:r>
              <a:rPr lang="en-US" altLang="ko-KR" sz="2200" dirty="0"/>
              <a:t>Windows PowerShell</a:t>
            </a:r>
            <a:r>
              <a:rPr lang="ko-KR" altLang="en-US" sz="2200" dirty="0"/>
              <a:t> </a:t>
            </a:r>
            <a:r>
              <a:rPr lang="en-US" altLang="ko-KR" sz="2200" dirty="0"/>
              <a:t>5</a:t>
            </a:r>
            <a:r>
              <a:rPr lang="ko-KR" altLang="en-US" sz="2200" dirty="0"/>
              <a:t>의 후속 버전 역할을 수행</a:t>
            </a:r>
            <a:endParaRPr lang="en-US" altLang="ko-KR" sz="2200" dirty="0"/>
          </a:p>
          <a:p>
            <a:r>
              <a:rPr lang="ko-KR" altLang="en-US" sz="2200" dirty="0"/>
              <a:t>리눅스</a:t>
            </a:r>
            <a:r>
              <a:rPr lang="en-US" altLang="ko-KR" sz="2200" dirty="0"/>
              <a:t>,</a:t>
            </a:r>
            <a:r>
              <a:rPr lang="ko-KR" altLang="en-US" sz="2200" dirty="0"/>
              <a:t> 맥에서도 쓸 수 있습니다</a:t>
            </a:r>
            <a:r>
              <a:rPr lang="en-US" altLang="ko-KR" sz="2200" dirty="0"/>
              <a:t>.</a:t>
            </a:r>
          </a:p>
          <a:p>
            <a:r>
              <a:rPr lang="en-US" altLang="ko-KR" sz="2200" dirty="0"/>
              <a:t>Oh-My-Posh, Posh-Git, </a:t>
            </a:r>
            <a:r>
              <a:rPr lang="en-US" altLang="ko-KR" sz="2200" dirty="0" err="1"/>
              <a:t>PSFzf</a:t>
            </a:r>
            <a:r>
              <a:rPr lang="ko-KR" altLang="en-US" sz="2200" dirty="0"/>
              <a:t>는 여러분의 친구입니다</a:t>
            </a:r>
            <a:r>
              <a:rPr lang="en-US" altLang="ko-KR" sz="2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11775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C6218A43-3A77-4707-9DAD-DC1FFD565E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3" y="1999615"/>
            <a:ext cx="9144000" cy="27640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/>
            <a:r>
              <a:rPr lang="en-US" altLang="ko-KR" sz="7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Demo:</a:t>
            </a:r>
            <a:br>
              <a:rPr lang="en-US" altLang="ko-KR" sz="7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altLang="ko-KR" sz="7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PowerShell 7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70E9519-E75A-4BEB-BA71-BF78F4DE2D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66912" y="5645150"/>
            <a:ext cx="8258176" cy="6318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/>
            <a:r>
              <a:rPr lang="en-US" altLang="ko-KR" sz="2800" dirty="0">
                <a:solidFill>
                  <a:schemeClr val="tx1"/>
                </a:solidFill>
              </a:rPr>
              <a:t>$ </a:t>
            </a:r>
            <a:r>
              <a:rPr lang="en-US" altLang="ko-KR" sz="2800" dirty="0" err="1">
                <a:solidFill>
                  <a:schemeClr val="tx1"/>
                </a:solidFill>
              </a:rPr>
              <a:t>pwsh</a:t>
            </a:r>
            <a:endParaRPr lang="en-US" altLang="ko-KR" sz="28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76328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029D5AD-8348-4446-B191-6A9B6FE03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A3F395A2-2B64-4749-BD93-2F159C7E1F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1899601"/>
          </a:xfrm>
          <a:custGeom>
            <a:avLst/>
            <a:gdLst>
              <a:gd name="connsiteX0" fmla="*/ 0 w 12188952"/>
              <a:gd name="connsiteY0" fmla="*/ 0 h 1899601"/>
              <a:gd name="connsiteX1" fmla="*/ 12188952 w 12188952"/>
              <a:gd name="connsiteY1" fmla="*/ 0 h 1899601"/>
              <a:gd name="connsiteX2" fmla="*/ 12188952 w 12188952"/>
              <a:gd name="connsiteY2" fmla="*/ 1635106 h 1899601"/>
              <a:gd name="connsiteX3" fmla="*/ 11356325 w 12188952"/>
              <a:gd name="connsiteY3" fmla="*/ 1707615 h 1899601"/>
              <a:gd name="connsiteX4" fmla="*/ 6096001 w 12188952"/>
              <a:gd name="connsiteY4" fmla="*/ 1899601 h 1899601"/>
              <a:gd name="connsiteX5" fmla="*/ 835678 w 12188952"/>
              <a:gd name="connsiteY5" fmla="*/ 1707615 h 1899601"/>
              <a:gd name="connsiteX6" fmla="*/ 0 w 12188952"/>
              <a:gd name="connsiteY6" fmla="*/ 1634841 h 1899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88952" h="1899601">
                <a:moveTo>
                  <a:pt x="0" y="0"/>
                </a:moveTo>
                <a:lnTo>
                  <a:pt x="12188952" y="0"/>
                </a:lnTo>
                <a:lnTo>
                  <a:pt x="12188952" y="1635106"/>
                </a:lnTo>
                <a:lnTo>
                  <a:pt x="11356325" y="1707615"/>
                </a:lnTo>
                <a:cubicBezTo>
                  <a:pt x="9739512" y="1831240"/>
                  <a:pt x="7961919" y="1899601"/>
                  <a:pt x="6096001" y="1899601"/>
                </a:cubicBezTo>
                <a:cubicBezTo>
                  <a:pt x="4230084" y="1899601"/>
                  <a:pt x="2452490" y="1831240"/>
                  <a:pt x="835678" y="1707615"/>
                </a:cubicBezTo>
                <a:lnTo>
                  <a:pt x="0" y="1634841"/>
                </a:lnTo>
                <a:close/>
              </a:path>
            </a:pathLst>
          </a:custGeom>
          <a:ln w="9525">
            <a:solidFill>
              <a:srgbClr val="E6E6E6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5CF0135B-EAB8-4CA0-896C-2D897ECD2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1890722"/>
          </a:xfrm>
          <a:custGeom>
            <a:avLst/>
            <a:gdLst>
              <a:gd name="connsiteX0" fmla="*/ 0 w 12192000"/>
              <a:gd name="connsiteY0" fmla="*/ 0 h 1890722"/>
              <a:gd name="connsiteX1" fmla="*/ 12192000 w 12192000"/>
              <a:gd name="connsiteY1" fmla="*/ 0 h 1890722"/>
              <a:gd name="connsiteX2" fmla="*/ 12192000 w 12192000"/>
              <a:gd name="connsiteY2" fmla="*/ 1626227 h 1890722"/>
              <a:gd name="connsiteX3" fmla="*/ 11359165 w 12192000"/>
              <a:gd name="connsiteY3" fmla="*/ 1698736 h 1890722"/>
              <a:gd name="connsiteX4" fmla="*/ 6097526 w 12192000"/>
              <a:gd name="connsiteY4" fmla="*/ 1890722 h 1890722"/>
              <a:gd name="connsiteX5" fmla="*/ 835887 w 12192000"/>
              <a:gd name="connsiteY5" fmla="*/ 1698736 h 1890722"/>
              <a:gd name="connsiteX6" fmla="*/ 0 w 12192000"/>
              <a:gd name="connsiteY6" fmla="*/ 1625962 h 1890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1890722">
                <a:moveTo>
                  <a:pt x="0" y="0"/>
                </a:moveTo>
                <a:lnTo>
                  <a:pt x="12192000" y="0"/>
                </a:lnTo>
                <a:lnTo>
                  <a:pt x="12192000" y="1626227"/>
                </a:lnTo>
                <a:lnTo>
                  <a:pt x="11359165" y="1698736"/>
                </a:lnTo>
                <a:cubicBezTo>
                  <a:pt x="9741947" y="1822361"/>
                  <a:pt x="7963910" y="1890722"/>
                  <a:pt x="6097526" y="1890722"/>
                </a:cubicBezTo>
                <a:cubicBezTo>
                  <a:pt x="4231142" y="1890722"/>
                  <a:pt x="2453104" y="1822361"/>
                  <a:pt x="835887" y="1698736"/>
                </a:cubicBezTo>
                <a:lnTo>
                  <a:pt x="0" y="1625962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B423822-0D31-4514-B2D5-FDA54C7087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3397"/>
            <a:ext cx="10515600" cy="1273233"/>
          </a:xfrm>
        </p:spPr>
        <p:txBody>
          <a:bodyPr>
            <a:normAutofit/>
          </a:bodyPr>
          <a:lstStyle/>
          <a:p>
            <a:r>
              <a:rPr lang="en-US" altLang="ko-KR" sz="4000"/>
              <a:t>Blazor Web Assembly</a:t>
            </a:r>
            <a:endParaRPr lang="ko-KR" altLang="en-US" sz="40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2C3387C-D24F-4737-8A37-1DC5CFF09C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2452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4158EDA-F65E-4B9F-8059-0F57478B76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78024"/>
            <a:ext cx="10515600" cy="3694176"/>
          </a:xfrm>
        </p:spPr>
        <p:txBody>
          <a:bodyPr>
            <a:normAutofit/>
          </a:bodyPr>
          <a:lstStyle/>
          <a:p>
            <a:r>
              <a:rPr lang="en-US" altLang="ko-KR" sz="2200" dirty="0"/>
              <a:t>.NET </a:t>
            </a:r>
            <a:r>
              <a:rPr lang="ko-KR" altLang="en-US" sz="2200" dirty="0"/>
              <a:t>런타임과 </a:t>
            </a:r>
            <a:r>
              <a:rPr lang="en-US" altLang="ko-KR" sz="2200" dirty="0"/>
              <a:t>IL </a:t>
            </a:r>
            <a:r>
              <a:rPr lang="ko-KR" altLang="en-US" sz="2200" dirty="0"/>
              <a:t>코드를 웹 어셈블리로 변환</a:t>
            </a:r>
            <a:endParaRPr lang="en-US" altLang="ko-KR" sz="2200" dirty="0"/>
          </a:p>
          <a:p>
            <a:r>
              <a:rPr lang="ko-KR" altLang="en-US" sz="2200" dirty="0"/>
              <a:t>내부 런타임은 </a:t>
            </a:r>
            <a:r>
              <a:rPr lang="en-US" altLang="ko-KR" sz="2200" dirty="0"/>
              <a:t>Mono</a:t>
            </a:r>
            <a:r>
              <a:rPr lang="ko-KR" altLang="en-US" sz="2200" dirty="0" err="1"/>
              <a:t>를</a:t>
            </a:r>
            <a:r>
              <a:rPr lang="ko-KR" altLang="en-US" sz="2200" dirty="0"/>
              <a:t> 사용함</a:t>
            </a:r>
            <a:endParaRPr lang="en-US" altLang="ko-KR" sz="2200" dirty="0"/>
          </a:p>
          <a:p>
            <a:r>
              <a:rPr lang="ko-KR" altLang="en-US" sz="2200" dirty="0"/>
              <a:t>기성 컴포넌트 업체들이 </a:t>
            </a:r>
            <a:r>
              <a:rPr lang="en-US" altLang="ko-KR" sz="2200"/>
              <a:t>Blazor</a:t>
            </a:r>
            <a:r>
              <a:rPr lang="ko-KR" altLang="en-US" sz="2200" dirty="0"/>
              <a:t>용 상용 컴포넌트를 제품으로 출시 준비 중</a:t>
            </a:r>
            <a:endParaRPr lang="en-US" altLang="ko-KR" sz="2200" dirty="0"/>
          </a:p>
          <a:p>
            <a:pPr lvl="1"/>
            <a:r>
              <a:rPr lang="en-US" altLang="ko-KR" sz="1800" dirty="0"/>
              <a:t>DEVEXPRESS, Telerik </a:t>
            </a:r>
            <a:r>
              <a:rPr lang="ko-KR" altLang="en-US" sz="1800" dirty="0"/>
              <a:t>등</a:t>
            </a:r>
            <a:endParaRPr lang="en-US" altLang="ko-KR" sz="1800" dirty="0"/>
          </a:p>
        </p:txBody>
      </p:sp>
    </p:spTree>
    <p:extLst>
      <p:ext uri="{BB962C8B-B14F-4D97-AF65-F5344CB8AC3E}">
        <p14:creationId xmlns:p14="http://schemas.microsoft.com/office/powerpoint/2010/main" val="1352479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BB2B1F0-0DD6-4744-9A46-7A344FB48E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9A86120-EA39-4372-902D-74C3C26FA3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26720"/>
            <a:ext cx="10506456" cy="1919141"/>
          </a:xfrm>
        </p:spPr>
        <p:txBody>
          <a:bodyPr anchor="b">
            <a:normAutofit/>
          </a:bodyPr>
          <a:lstStyle/>
          <a:p>
            <a:r>
              <a:rPr lang="en-US" altLang="ko-KR" sz="6000"/>
              <a:t>.NET</a:t>
            </a:r>
            <a:r>
              <a:rPr lang="ko-KR" altLang="en-US" sz="6000"/>
              <a:t> </a:t>
            </a:r>
            <a:r>
              <a:rPr lang="en-US" altLang="ko-KR" sz="6000"/>
              <a:t>5 Preview 1 Released!</a:t>
            </a:r>
            <a:endParaRPr lang="ko-KR" altLang="en-US" sz="60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2899927"/>
            <a:ext cx="10451592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2776031"/>
            <a:ext cx="1873457" cy="1371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55A244F-1911-40F8-B1ED-2E5E839602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3337269"/>
            <a:ext cx="10509504" cy="2905686"/>
          </a:xfrm>
        </p:spPr>
        <p:txBody>
          <a:bodyPr>
            <a:normAutofit/>
          </a:bodyPr>
          <a:lstStyle/>
          <a:p>
            <a:r>
              <a:rPr lang="en-US" altLang="ko-KR" dirty="0"/>
              <a:t>.NET 5</a:t>
            </a:r>
            <a:r>
              <a:rPr lang="ko-KR" altLang="en-US" dirty="0"/>
              <a:t>의</a:t>
            </a:r>
            <a:r>
              <a:rPr lang="en-US" altLang="ko-KR" dirty="0"/>
              <a:t> </a:t>
            </a:r>
            <a:r>
              <a:rPr lang="ko-KR" altLang="en-US" dirty="0"/>
              <a:t>첫 번째 프리뷰가 출시되었습니다</a:t>
            </a:r>
            <a:r>
              <a:rPr lang="en-US" altLang="ko-KR" dirty="0"/>
              <a:t>!</a:t>
            </a:r>
          </a:p>
          <a:p>
            <a:r>
              <a:rPr lang="en" altLang="ko-Kore-KR" sz="3200" dirty="0">
                <a:hlinkClick r:id="rId2"/>
              </a:rPr>
              <a:t>dotnet.microsoft.com/download/dotnet-core/5.0</a:t>
            </a:r>
            <a:endParaRPr lang="en" altLang="ko-Kore-KR" sz="3200" dirty="0"/>
          </a:p>
          <a:p>
            <a:r>
              <a:rPr lang="ko-KR" altLang="en-US" dirty="0"/>
              <a:t>오늘 다운로드해서 설치해보세요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04157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FD48BC7-DC40-47DE-87EE-9F4B6ECB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E502BBC7-2C76-46F3-BC24-5985BC13D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139700" sx="102000" sy="102000" algn="ctr" rotWithShape="0">
              <a:schemeClr val="bg1">
                <a:lumMod val="85000"/>
                <a:alpha val="3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C7F28D52-2A5F-4D23-81AE-7CB8B591C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664" y="0"/>
            <a:ext cx="9948672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23BFC47-D71D-4D73-ABB8-8AD9583669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3" y="1999615"/>
            <a:ext cx="9144000" cy="27640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/>
            <a:r>
              <a:rPr lang="en-US" altLang="ko-KR" sz="7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Demo:</a:t>
            </a:r>
            <a:br>
              <a:rPr lang="en-US" altLang="ko-KR" sz="7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altLang="ko-KR" sz="7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Financial Portfolio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C6A0318-84CA-4716-8D6A-C07C8738F4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66912" y="5645150"/>
            <a:ext cx="8258176" cy="6318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/>
            <a:r>
              <a:rPr lang="en-US" altLang="ko-KR" sz="2800" dirty="0">
                <a:hlinkClick r:id="rId2"/>
              </a:rPr>
              <a:t>demos.telerik.com/blazor-financial-portfolio</a:t>
            </a:r>
            <a:endParaRPr lang="en-US" altLang="ko-KR" sz="28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629484E-3792-4B3D-89AD-7C8A1ED0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0" y="5524786"/>
            <a:ext cx="4754880" cy="27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11041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423822-0D31-4514-B2D5-FDA54C7087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3397"/>
            <a:ext cx="10515600" cy="1273233"/>
          </a:xfrm>
        </p:spPr>
        <p:txBody>
          <a:bodyPr>
            <a:normAutofit/>
          </a:bodyPr>
          <a:lstStyle/>
          <a:p>
            <a:r>
              <a:rPr lang="en-US" altLang="ko-KR" sz="4000" dirty="0" err="1"/>
              <a:t>OpenSilver</a:t>
            </a:r>
            <a:endParaRPr lang="ko-KR" altLang="en-US" sz="40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4158EDA-F65E-4B9F-8059-0F57478B76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78024"/>
            <a:ext cx="10515600" cy="3694176"/>
          </a:xfrm>
        </p:spPr>
        <p:txBody>
          <a:bodyPr>
            <a:normAutofit/>
          </a:bodyPr>
          <a:lstStyle/>
          <a:p>
            <a:r>
              <a:rPr lang="en-US" altLang="ko-KR" sz="2200" dirty="0"/>
              <a:t>Silverlight</a:t>
            </a:r>
            <a:r>
              <a:rPr lang="ko-KR" altLang="en-US" sz="2200" dirty="0" err="1"/>
              <a:t>를</a:t>
            </a:r>
            <a:r>
              <a:rPr lang="ko-KR" altLang="en-US" sz="2200" dirty="0"/>
              <a:t> </a:t>
            </a:r>
            <a:r>
              <a:rPr lang="en-US" altLang="ko-KR" sz="2200" dirty="0" err="1"/>
              <a:t>WebAssembly</a:t>
            </a:r>
            <a:r>
              <a:rPr lang="ko-KR" altLang="en-US" sz="2200" dirty="0"/>
              <a:t>로 옮겨주는 </a:t>
            </a:r>
            <a:r>
              <a:rPr lang="en-US" altLang="ko-KR" sz="2200" dirty="0" err="1"/>
              <a:t>OpenSilver</a:t>
            </a:r>
            <a:endParaRPr lang="en-US" altLang="ko-KR" sz="2200" dirty="0"/>
          </a:p>
          <a:p>
            <a:r>
              <a:rPr lang="ko-KR" altLang="en-US" sz="2200" dirty="0"/>
              <a:t>커뮤니티 주도로 개발 중</a:t>
            </a:r>
            <a:endParaRPr lang="en-US" altLang="ko-KR" sz="2200" dirty="0"/>
          </a:p>
          <a:p>
            <a:r>
              <a:rPr lang="en-US" altLang="ko-KR" sz="2200" dirty="0" err="1"/>
              <a:t>Blazor</a:t>
            </a:r>
            <a:r>
              <a:rPr lang="ko-KR" altLang="en-US" sz="2200" dirty="0" err="1"/>
              <a:t>를</a:t>
            </a:r>
            <a:r>
              <a:rPr lang="ko-KR" altLang="en-US" sz="2200" dirty="0"/>
              <a:t> 기반으로 함</a:t>
            </a:r>
            <a:endParaRPr lang="en-US" altLang="ko-KR" sz="2200" dirty="0"/>
          </a:p>
          <a:p>
            <a:r>
              <a:rPr lang="ko-KR" altLang="en-US" sz="2200" dirty="0"/>
              <a:t>아직은 최적화가 덜 된 상태지만 계속 개발 진행 중</a:t>
            </a:r>
            <a:endParaRPr lang="en-US" altLang="ko-KR" sz="2200" dirty="0"/>
          </a:p>
        </p:txBody>
      </p:sp>
    </p:spTree>
    <p:extLst>
      <p:ext uri="{BB962C8B-B14F-4D97-AF65-F5344CB8AC3E}">
        <p14:creationId xmlns:p14="http://schemas.microsoft.com/office/powerpoint/2010/main" val="3449193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FD48BC7-DC40-47DE-87EE-9F4B6ECB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E502BBC7-2C76-46F3-BC24-5985BC13D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139700" sx="102000" sy="102000" algn="ctr" rotWithShape="0">
              <a:schemeClr val="bg1">
                <a:lumMod val="85000"/>
                <a:alpha val="3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C7F28D52-2A5F-4D23-81AE-7CB8B591C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664" y="0"/>
            <a:ext cx="9948672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23BFC47-D71D-4D73-ABB8-8AD9583669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3" y="1999615"/>
            <a:ext cx="9144000" cy="27640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/>
            <a:r>
              <a:rPr lang="en-US" altLang="ko-KR" sz="7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Demo:</a:t>
            </a:r>
            <a:br>
              <a:rPr lang="en-US" altLang="ko-KR" sz="7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altLang="ko-KR" sz="7200" dirty="0" err="1"/>
              <a:t>OpenSilver</a:t>
            </a:r>
            <a:endParaRPr lang="en-US" altLang="ko-KR" sz="72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C6A0318-84CA-4716-8D6A-C07C8738F4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66912" y="5645150"/>
            <a:ext cx="8258176" cy="6318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/>
            <a:r>
              <a:rPr lang="en-US" altLang="ko-KR" sz="2800" dirty="0">
                <a:hlinkClick r:id="rId2"/>
              </a:rPr>
              <a:t>opensilvershowcase.azurewebsites</a:t>
            </a:r>
            <a:r>
              <a:rPr lang="en-US" altLang="ko-KR" sz="2800">
                <a:hlinkClick r:id="rId2"/>
              </a:rPr>
              <a:t>.net</a:t>
            </a:r>
            <a:endParaRPr lang="en-US" altLang="ko-KR" sz="28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629484E-3792-4B3D-89AD-7C8A1ED0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0" y="5524786"/>
            <a:ext cx="4754880" cy="27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64136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463EB0A-3D7C-4AA5-BFA5-8EE5B4BA56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264F389-1919-41C7-AE6D-B6EAD068A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651" y="1122363"/>
            <a:ext cx="11034695" cy="3174690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ko-KR" altLang="en-US" sz="8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마무리</a:t>
            </a:r>
            <a:endParaRPr lang="en-US" altLang="ko-KR" sz="80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A749096-49C9-476E-B19F-F8F71F082C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8651" y="4723637"/>
            <a:ext cx="11034695" cy="1481396"/>
          </a:xfrm>
        </p:spPr>
        <p:txBody>
          <a:bodyPr vert="horz" lIns="91440" tIns="45720" rIns="91440" bIns="45720" rtlCol="0">
            <a:normAutofit/>
          </a:bodyPr>
          <a:lstStyle/>
          <a:p>
            <a:pPr latinLnBrk="0"/>
            <a:endParaRPr lang="en-US" altLang="ko-KR" sz="2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45AD00-F967-454D-A4B2-39ABA5C88C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9BC5B79-B912-427C-8219-E3E50943FC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809570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029D5AD-8348-4446-B191-6A9B6FE03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A3F395A2-2B64-4749-BD93-2F159C7E1F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1899601"/>
          </a:xfrm>
          <a:custGeom>
            <a:avLst/>
            <a:gdLst>
              <a:gd name="connsiteX0" fmla="*/ 0 w 12188952"/>
              <a:gd name="connsiteY0" fmla="*/ 0 h 1899601"/>
              <a:gd name="connsiteX1" fmla="*/ 12188952 w 12188952"/>
              <a:gd name="connsiteY1" fmla="*/ 0 h 1899601"/>
              <a:gd name="connsiteX2" fmla="*/ 12188952 w 12188952"/>
              <a:gd name="connsiteY2" fmla="*/ 1635106 h 1899601"/>
              <a:gd name="connsiteX3" fmla="*/ 11356325 w 12188952"/>
              <a:gd name="connsiteY3" fmla="*/ 1707615 h 1899601"/>
              <a:gd name="connsiteX4" fmla="*/ 6096001 w 12188952"/>
              <a:gd name="connsiteY4" fmla="*/ 1899601 h 1899601"/>
              <a:gd name="connsiteX5" fmla="*/ 835678 w 12188952"/>
              <a:gd name="connsiteY5" fmla="*/ 1707615 h 1899601"/>
              <a:gd name="connsiteX6" fmla="*/ 0 w 12188952"/>
              <a:gd name="connsiteY6" fmla="*/ 1634841 h 1899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88952" h="1899601">
                <a:moveTo>
                  <a:pt x="0" y="0"/>
                </a:moveTo>
                <a:lnTo>
                  <a:pt x="12188952" y="0"/>
                </a:lnTo>
                <a:lnTo>
                  <a:pt x="12188952" y="1635106"/>
                </a:lnTo>
                <a:lnTo>
                  <a:pt x="11356325" y="1707615"/>
                </a:lnTo>
                <a:cubicBezTo>
                  <a:pt x="9739512" y="1831240"/>
                  <a:pt x="7961919" y="1899601"/>
                  <a:pt x="6096001" y="1899601"/>
                </a:cubicBezTo>
                <a:cubicBezTo>
                  <a:pt x="4230084" y="1899601"/>
                  <a:pt x="2452490" y="1831240"/>
                  <a:pt x="835678" y="1707615"/>
                </a:cubicBezTo>
                <a:lnTo>
                  <a:pt x="0" y="1634841"/>
                </a:lnTo>
                <a:close/>
              </a:path>
            </a:pathLst>
          </a:custGeom>
          <a:ln w="9525">
            <a:solidFill>
              <a:srgbClr val="E6E6E6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5CF0135B-EAB8-4CA0-896C-2D897ECD2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1890722"/>
          </a:xfrm>
          <a:custGeom>
            <a:avLst/>
            <a:gdLst>
              <a:gd name="connsiteX0" fmla="*/ 0 w 12192000"/>
              <a:gd name="connsiteY0" fmla="*/ 0 h 1890722"/>
              <a:gd name="connsiteX1" fmla="*/ 12192000 w 12192000"/>
              <a:gd name="connsiteY1" fmla="*/ 0 h 1890722"/>
              <a:gd name="connsiteX2" fmla="*/ 12192000 w 12192000"/>
              <a:gd name="connsiteY2" fmla="*/ 1626227 h 1890722"/>
              <a:gd name="connsiteX3" fmla="*/ 11359165 w 12192000"/>
              <a:gd name="connsiteY3" fmla="*/ 1698736 h 1890722"/>
              <a:gd name="connsiteX4" fmla="*/ 6097526 w 12192000"/>
              <a:gd name="connsiteY4" fmla="*/ 1890722 h 1890722"/>
              <a:gd name="connsiteX5" fmla="*/ 835887 w 12192000"/>
              <a:gd name="connsiteY5" fmla="*/ 1698736 h 1890722"/>
              <a:gd name="connsiteX6" fmla="*/ 0 w 12192000"/>
              <a:gd name="connsiteY6" fmla="*/ 1625962 h 1890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1890722">
                <a:moveTo>
                  <a:pt x="0" y="0"/>
                </a:moveTo>
                <a:lnTo>
                  <a:pt x="12192000" y="0"/>
                </a:lnTo>
                <a:lnTo>
                  <a:pt x="12192000" y="1626227"/>
                </a:lnTo>
                <a:lnTo>
                  <a:pt x="11359165" y="1698736"/>
                </a:lnTo>
                <a:cubicBezTo>
                  <a:pt x="9741947" y="1822361"/>
                  <a:pt x="7963910" y="1890722"/>
                  <a:pt x="6097526" y="1890722"/>
                </a:cubicBezTo>
                <a:cubicBezTo>
                  <a:pt x="4231142" y="1890722"/>
                  <a:pt x="2453104" y="1822361"/>
                  <a:pt x="835887" y="1698736"/>
                </a:cubicBezTo>
                <a:lnTo>
                  <a:pt x="0" y="1625962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4FB4FF2-A82A-441D-A60B-445DEE64B3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3397"/>
            <a:ext cx="10515600" cy="1273233"/>
          </a:xfrm>
        </p:spPr>
        <p:txBody>
          <a:bodyPr>
            <a:normAutofit/>
          </a:bodyPr>
          <a:lstStyle/>
          <a:p>
            <a:r>
              <a:rPr lang="ko-KR" altLang="en-US" sz="4000" dirty="0"/>
              <a:t>그럼 이제 선택은</a:t>
            </a:r>
            <a:r>
              <a:rPr lang="en-US" altLang="ko-KR" sz="4000" dirty="0"/>
              <a:t>?</a:t>
            </a:r>
            <a:endParaRPr lang="ko-KR" altLang="en-US" sz="40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2C3387C-D24F-4737-8A37-1DC5CFF09C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2452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D8BA87A-7CD3-408D-A92A-4672B41272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78024"/>
            <a:ext cx="10515600" cy="3694176"/>
          </a:xfrm>
        </p:spPr>
        <p:txBody>
          <a:bodyPr>
            <a:normAutofit/>
          </a:bodyPr>
          <a:lstStyle/>
          <a:p>
            <a:r>
              <a:rPr lang="en-US" altLang="ko-KR" sz="2200" dirty="0"/>
              <a:t>.NET 5 Preview</a:t>
            </a:r>
            <a:r>
              <a:rPr lang="ko-KR" altLang="en-US" sz="2200" dirty="0"/>
              <a:t>는 연말까지 지속적으로 프리뷰가 계속 출시될 예정입니다</a:t>
            </a:r>
            <a:r>
              <a:rPr lang="en-US" altLang="ko-KR" sz="2200" dirty="0"/>
              <a:t>.</a:t>
            </a:r>
          </a:p>
          <a:p>
            <a:r>
              <a:rPr lang="en-US" altLang="ko-KR" sz="2200" dirty="0"/>
              <a:t>.NET 5</a:t>
            </a:r>
            <a:r>
              <a:rPr lang="ko-KR" altLang="en-US" sz="2200" dirty="0" err="1"/>
              <a:t>부터</a:t>
            </a:r>
            <a:r>
              <a:rPr lang="ko-KR" altLang="en-US" sz="2200" dirty="0"/>
              <a:t> 메이저 버전 번호 상 홀수는 공격적인 개발</a:t>
            </a:r>
            <a:r>
              <a:rPr lang="en-US" altLang="ko-KR" sz="2200" dirty="0"/>
              <a:t>,</a:t>
            </a:r>
            <a:r>
              <a:rPr lang="ko-KR" altLang="en-US" sz="2200" dirty="0"/>
              <a:t> 짝수는 안정화를 목표로 출시됩니다</a:t>
            </a:r>
            <a:r>
              <a:rPr lang="en-US" altLang="ko-KR" sz="2200" dirty="0"/>
              <a:t>.</a:t>
            </a:r>
          </a:p>
          <a:p>
            <a:pPr lvl="1"/>
            <a:r>
              <a:rPr lang="en-US" altLang="ko-KR" sz="1800" dirty="0"/>
              <a:t>.NET 5</a:t>
            </a:r>
            <a:r>
              <a:rPr lang="ko-KR" altLang="en-US" sz="1800" dirty="0"/>
              <a:t>의 안정화 버전 </a:t>
            </a:r>
            <a:r>
              <a:rPr lang="en-US" altLang="ko-KR" sz="1800" dirty="0"/>
              <a:t>/</a:t>
            </a:r>
            <a:r>
              <a:rPr lang="ko-KR" altLang="en-US" sz="1800" dirty="0"/>
              <a:t> 장기 지원 버전은 </a:t>
            </a:r>
            <a:r>
              <a:rPr lang="en-US" altLang="ko-KR" sz="1800" dirty="0"/>
              <a:t>2021</a:t>
            </a:r>
            <a:r>
              <a:rPr lang="ko-KR" altLang="en-US" sz="1800" dirty="0"/>
              <a:t>년 연말에 나올 </a:t>
            </a:r>
            <a:r>
              <a:rPr lang="en-US" altLang="ko-KR" sz="1800" dirty="0"/>
              <a:t>.NET 6</a:t>
            </a:r>
            <a:r>
              <a:rPr lang="ko-KR" altLang="en-US" sz="1800" dirty="0" err="1"/>
              <a:t>를</a:t>
            </a:r>
            <a:r>
              <a:rPr lang="ko-KR" altLang="en-US" sz="1800" dirty="0"/>
              <a:t> 기다려주세요</a:t>
            </a:r>
            <a:r>
              <a:rPr lang="en-US" altLang="ko-KR" sz="1800" dirty="0"/>
              <a:t>!</a:t>
            </a:r>
          </a:p>
          <a:p>
            <a:r>
              <a:rPr lang="en-US" altLang="ko-KR" sz="2200" dirty="0"/>
              <a:t>.NET Framework</a:t>
            </a:r>
            <a:r>
              <a:rPr lang="ko-KR" altLang="en-US" sz="2200" dirty="0"/>
              <a:t>는 </a:t>
            </a:r>
            <a:r>
              <a:rPr lang="en-US" altLang="ko-KR" sz="2200" dirty="0"/>
              <a:t>4.8</a:t>
            </a:r>
            <a:r>
              <a:rPr lang="ko-KR" altLang="en-US" sz="2200" dirty="0"/>
              <a:t>을 마지막으로 새 버전은 출시되지 않습니다</a:t>
            </a:r>
            <a:r>
              <a:rPr lang="en-US" altLang="ko-KR" sz="2200" dirty="0"/>
              <a:t>.</a:t>
            </a:r>
          </a:p>
          <a:p>
            <a:pPr lvl="1"/>
            <a:r>
              <a:rPr lang="en-US" altLang="ko-KR" sz="1800" dirty="0"/>
              <a:t>Windows </a:t>
            </a:r>
            <a:r>
              <a:rPr lang="ko-KR" altLang="en-US" sz="1800" dirty="0"/>
              <a:t>운영 체제 전용으로 보안 패치만 제공됩니다</a:t>
            </a:r>
            <a:r>
              <a:rPr lang="en-US" altLang="ko-KR" sz="1800" dirty="0"/>
              <a:t>.</a:t>
            </a:r>
            <a:endParaRPr lang="en-US" altLang="ko-KR" sz="1400" dirty="0"/>
          </a:p>
          <a:p>
            <a:r>
              <a:rPr lang="ko-KR" altLang="en-US" sz="2200" dirty="0"/>
              <a:t>새로운 앱을 만드신다면 이제 </a:t>
            </a:r>
            <a:r>
              <a:rPr lang="en-US" altLang="ko-KR" sz="2200" dirty="0"/>
              <a:t>.NET Core</a:t>
            </a:r>
            <a:r>
              <a:rPr lang="ko-KR" altLang="en-US" sz="2200" dirty="0"/>
              <a:t> </a:t>
            </a:r>
            <a:r>
              <a:rPr lang="en-US" altLang="ko-KR" sz="2200" dirty="0"/>
              <a:t>3.1</a:t>
            </a:r>
            <a:r>
              <a:rPr lang="ko-KR" altLang="en-US" sz="2200" dirty="0"/>
              <a:t> 이상으로 개발해야 합니다</a:t>
            </a:r>
            <a:r>
              <a:rPr lang="en-US" altLang="ko-KR" sz="2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27517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7C59BEC-C4CC-4741-B975-08C543178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72DEF309-605D-4117-9340-6D589B6C3A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986173" flipV="1">
            <a:off x="3930947" y="651615"/>
            <a:ext cx="4083433" cy="4083433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9083889-FDCB-42E7-9D17-F8D98734F5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599" cy="1325563"/>
          </a:xfrm>
        </p:spPr>
        <p:txBody>
          <a:bodyPr>
            <a:normAutofit/>
          </a:bodyPr>
          <a:lstStyle/>
          <a:p>
            <a:r>
              <a:rPr lang="ko-KR" altLang="en-US" dirty="0"/>
              <a:t>커뮤니티와 함께 하세요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8471FCE-B9F1-4B3F-9BC5-9119822416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93361" cy="4351338"/>
          </a:xfrm>
        </p:spPr>
        <p:txBody>
          <a:bodyPr>
            <a:normAutofit/>
          </a:bodyPr>
          <a:lstStyle/>
          <a:p>
            <a:r>
              <a:rPr lang="ko-KR" altLang="en-US" dirty="0" err="1"/>
              <a:t>닷넷데브</a:t>
            </a:r>
            <a:br>
              <a:rPr lang="en-US" altLang="ko-KR" dirty="0"/>
            </a:br>
            <a:r>
              <a:rPr lang="en-US" altLang="ko-KR" dirty="0" err="1">
                <a:hlinkClick r:id="rId2"/>
              </a:rPr>
              <a:t>dotnetdev.kr</a:t>
            </a:r>
            <a:br>
              <a:rPr lang="en-US" altLang="ko-KR" dirty="0"/>
            </a:br>
            <a:endParaRPr lang="en-US" altLang="ko-KR" dirty="0"/>
          </a:p>
          <a:p>
            <a:r>
              <a:rPr lang="en-US" altLang="ko-KR" dirty="0"/>
              <a:t>F# Korea User Group </a:t>
            </a:r>
            <a:r>
              <a:rPr lang="en-US" altLang="ko-KR" dirty="0" err="1">
                <a:hlinkClick r:id="rId3"/>
              </a:rPr>
              <a:t>fb.com</a:t>
            </a:r>
            <a:r>
              <a:rPr lang="en-US" altLang="ko-KR" dirty="0">
                <a:hlinkClick r:id="rId3"/>
              </a:rPr>
              <a:t>/groups/</a:t>
            </a:r>
            <a:r>
              <a:rPr lang="en-US" altLang="ko-KR" dirty="0" err="1">
                <a:hlinkClick r:id="rId3"/>
              </a:rPr>
              <a:t>fsharpkorea</a:t>
            </a:r>
            <a:br>
              <a:rPr lang="en-US" altLang="ko-KR" dirty="0"/>
            </a:br>
            <a:endParaRPr lang="en-US" altLang="ko-KR" dirty="0"/>
          </a:p>
          <a:p>
            <a:r>
              <a:rPr lang="en-US" altLang="ko-KR" dirty="0"/>
              <a:t>ASP.NET Korea User Group </a:t>
            </a:r>
            <a:r>
              <a:rPr lang="en-US" altLang="ko-KR" dirty="0" err="1">
                <a:hlinkClick r:id="rId4"/>
              </a:rPr>
              <a:t>fb.com</a:t>
            </a:r>
            <a:r>
              <a:rPr lang="en-US" altLang="ko-KR" dirty="0">
                <a:hlinkClick r:id="rId4"/>
              </a:rPr>
              <a:t>/groups/</a:t>
            </a:r>
            <a:r>
              <a:rPr lang="en-US" altLang="ko-KR" dirty="0" err="1">
                <a:hlinkClick r:id="rId4"/>
              </a:rPr>
              <a:t>AspxKorea</a:t>
            </a:r>
            <a:br>
              <a:rPr lang="en-US" altLang="ko-KR" dirty="0"/>
            </a:br>
            <a:endParaRPr lang="ko-KR" alt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7B99495-F43F-4D80-A44F-2CB4764EB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77008" y="5228027"/>
            <a:ext cx="1107241" cy="107720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164B29A9-5F45-431D-A846-FBDC4060F6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09962" y="1929820"/>
            <a:ext cx="4221597" cy="4221597"/>
          </a:xfrm>
          <a:custGeom>
            <a:avLst/>
            <a:gdLst/>
            <a:ahLst/>
            <a:cxnLst/>
            <a:rect l="l" t="t" r="r" b="b"/>
            <a:pathLst>
              <a:path w="4221597" h="4303912">
                <a:moveTo>
                  <a:pt x="126986" y="0"/>
                </a:moveTo>
                <a:lnTo>
                  <a:pt x="4094611" y="0"/>
                </a:lnTo>
                <a:cubicBezTo>
                  <a:pt x="4164743" y="0"/>
                  <a:pt x="4221597" y="56854"/>
                  <a:pt x="4221597" y="126986"/>
                </a:cubicBezTo>
                <a:lnTo>
                  <a:pt x="4221597" y="4176926"/>
                </a:lnTo>
                <a:cubicBezTo>
                  <a:pt x="4221597" y="4247058"/>
                  <a:pt x="4164743" y="4303912"/>
                  <a:pt x="4094611" y="4303912"/>
                </a:cubicBezTo>
                <a:lnTo>
                  <a:pt x="126986" y="4303912"/>
                </a:lnTo>
                <a:cubicBezTo>
                  <a:pt x="56854" y="4303912"/>
                  <a:pt x="0" y="4247058"/>
                  <a:pt x="0" y="4176926"/>
                </a:cubicBezTo>
                <a:lnTo>
                  <a:pt x="0" y="126986"/>
                </a:lnTo>
                <a:cubicBezTo>
                  <a:pt x="0" y="56854"/>
                  <a:pt x="56854" y="0"/>
                  <a:pt x="126986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157971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1D7EC86-7CB9-431D-8AC3-8AAF0440B1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D4B9777F-B610-419B-9193-80306388F3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311F016A-A753-449B-9EA6-322199B71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7715">
            <a:off x="1108520" y="775849"/>
            <a:ext cx="2987899" cy="2987899"/>
          </a:xfrm>
          <a:prstGeom prst="arc">
            <a:avLst>
              <a:gd name="adj1" fmla="val 16200000"/>
              <a:gd name="adj2" fmla="val 2287352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CF81223-425A-4405-B06E-726642C65C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0742" y="1124988"/>
            <a:ext cx="4425962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altLang="ko-KR" sz="6000"/>
              <a:t>We’re Hiring!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13B15AD-41DA-4C0A-89E8-81CDF9FB0D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0742" y="3633691"/>
            <a:ext cx="4425962" cy="1655762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latinLnBrk="0">
              <a:buNone/>
            </a:pPr>
            <a:r>
              <a:rPr lang="en-US" altLang="ko-KR" sz="2400" dirty="0" err="1">
                <a:hlinkClick r:id="rId2"/>
              </a:rPr>
              <a:t>careers.devsisters.com</a:t>
            </a:r>
            <a:endParaRPr lang="en-US" altLang="ko-KR" sz="2400" dirty="0"/>
          </a:p>
        </p:txBody>
      </p:sp>
      <p:pic>
        <p:nvPicPr>
          <p:cNvPr id="4" name="Picture 4" descr="상자이(가) 표시된 사진&#10;&#10;자동 생성된 설명">
            <a:extLst>
              <a:ext uri="{FF2B5EF4-FFF2-40B4-BE49-F238E27FC236}">
                <a16:creationId xmlns:a16="http://schemas.microsoft.com/office/drawing/2014/main" id="{38C36862-DA9F-425F-B06B-8DC8A88925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915"/>
          <a:stretch/>
        </p:blipFill>
        <p:spPr bwMode="auto">
          <a:xfrm>
            <a:off x="5733768" y="-1"/>
            <a:ext cx="6458232" cy="6858001"/>
          </a:xfrm>
          <a:custGeom>
            <a:avLst/>
            <a:gdLst/>
            <a:ahLst/>
            <a:cxnLst/>
            <a:rect l="l" t="t" r="r" b="b"/>
            <a:pathLst>
              <a:path w="6458232" h="6858001">
                <a:moveTo>
                  <a:pt x="2209000" y="0"/>
                </a:moveTo>
                <a:lnTo>
                  <a:pt x="6458232" y="0"/>
                </a:lnTo>
                <a:lnTo>
                  <a:pt x="6458232" y="6858001"/>
                </a:lnTo>
                <a:lnTo>
                  <a:pt x="651045" y="6858001"/>
                </a:lnTo>
                <a:lnTo>
                  <a:pt x="635146" y="6830200"/>
                </a:lnTo>
                <a:cubicBezTo>
                  <a:pt x="230085" y="6080469"/>
                  <a:pt x="0" y="5221296"/>
                  <a:pt x="0" y="4308089"/>
                </a:cubicBezTo>
                <a:cubicBezTo>
                  <a:pt x="0" y="2572997"/>
                  <a:pt x="830606" y="1032965"/>
                  <a:pt x="2113832" y="68046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95106A28-883A-4993-BF9E-C403B81A8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94269" y="4274457"/>
            <a:ext cx="825256" cy="825256"/>
          </a:xfrm>
          <a:prstGeom prst="rect">
            <a:avLst/>
          </a:prstGeom>
          <a:noFill/>
          <a:ln w="127000">
            <a:solidFill>
              <a:schemeClr val="accent6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5AE4E4F-9F4C-43ED-8299-9BD63B74E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742" y="5649686"/>
            <a:ext cx="546100" cy="546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15324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463EB0A-3D7C-4AA5-BFA5-8EE5B4BA56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C6218A43-3A77-4707-9DAD-DC1FFD565E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651" y="1122363"/>
            <a:ext cx="11034695" cy="3174690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altLang="ko-KR" sz="8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.NET 5 Overview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70E9519-E75A-4BEB-BA71-BF78F4DE2D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8651" y="4723637"/>
            <a:ext cx="11034695" cy="1481396"/>
          </a:xfrm>
        </p:spPr>
        <p:txBody>
          <a:bodyPr vert="horz" lIns="91440" tIns="45720" rIns="91440" bIns="45720" rtlCol="0">
            <a:normAutofit/>
          </a:bodyPr>
          <a:lstStyle/>
          <a:p>
            <a:pPr latinLnBrk="0"/>
            <a:endParaRPr lang="en-US" altLang="ko-KR" sz="2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45AD00-F967-454D-A4B2-39ABA5C88C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9BC5B79-B912-427C-8219-E3E50943FC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708274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69E6EFEE-6516-482C-B143-F97F9BF89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3DF0D2C0-CD0C-470C-8851-D8B2CC417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2748766" y="3248002"/>
            <a:ext cx="5688917" cy="1913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6" name="Picture 2" descr="스크린샷이(가) 표시된 사진&#10;&#10;자동 생성된 설명">
            <a:extLst>
              <a:ext uri="{FF2B5EF4-FFF2-40B4-BE49-F238E27FC236}">
                <a16:creationId xmlns:a16="http://schemas.microsoft.com/office/drawing/2014/main" id="{D4E717BD-1938-4FD9-A517-3EB61002F44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4" r="1" b="2783"/>
          <a:stretch/>
        </p:blipFill>
        <p:spPr bwMode="auto">
          <a:xfrm>
            <a:off x="583656" y="499236"/>
            <a:ext cx="11024687" cy="5688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2748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69E6EFEE-6516-482C-B143-F97F9BF89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3DF0D2C0-CD0C-470C-8851-D8B2CC417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2748766" y="3248002"/>
            <a:ext cx="5688917" cy="1913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D5E5B70-A878-421B-9B59-5C035BDFA3E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70" r="1" b="3234"/>
          <a:stretch/>
        </p:blipFill>
        <p:spPr bwMode="auto">
          <a:xfrm>
            <a:off x="583656" y="499236"/>
            <a:ext cx="11024687" cy="5688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9946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1CD81A2A-6ED4-4EF4-A14C-912D31E148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1AB42AD-5F63-4C78-9FBF-0835532E61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393361" cy="1325563"/>
          </a:xfrm>
        </p:spPr>
        <p:txBody>
          <a:bodyPr>
            <a:normAutofit/>
          </a:bodyPr>
          <a:lstStyle/>
          <a:p>
            <a:r>
              <a:rPr lang="en-US" altLang="ko-KR"/>
              <a:t>.NET 5</a:t>
            </a:r>
            <a:r>
              <a:rPr lang="ko-KR" altLang="en-US"/>
              <a:t>의 주요 목표</a:t>
            </a: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1661932C-CA15-4E17-B115-FAE7CBEE47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98657" y="1"/>
            <a:ext cx="1155142" cy="625027"/>
          </a:xfrm>
          <a:custGeom>
            <a:avLst/>
            <a:gdLst>
              <a:gd name="connsiteX0" fmla="*/ 4784 w 1155142"/>
              <a:gd name="connsiteY0" fmla="*/ 0 h 625027"/>
              <a:gd name="connsiteX1" fmla="*/ 1150358 w 1155142"/>
              <a:gd name="connsiteY1" fmla="*/ 0 h 625027"/>
              <a:gd name="connsiteX2" fmla="*/ 1155142 w 1155142"/>
              <a:gd name="connsiteY2" fmla="*/ 47456 h 625027"/>
              <a:gd name="connsiteX3" fmla="*/ 577571 w 1155142"/>
              <a:gd name="connsiteY3" fmla="*/ 625027 h 625027"/>
              <a:gd name="connsiteX4" fmla="*/ 0 w 1155142"/>
              <a:gd name="connsiteY4" fmla="*/ 47456 h 625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625027">
                <a:moveTo>
                  <a:pt x="4784" y="0"/>
                </a:moveTo>
                <a:lnTo>
                  <a:pt x="1150358" y="0"/>
                </a:lnTo>
                <a:lnTo>
                  <a:pt x="1155142" y="47456"/>
                </a:lnTo>
                <a:cubicBezTo>
                  <a:pt x="1155142" y="366440"/>
                  <a:pt x="896555" y="625027"/>
                  <a:pt x="577571" y="625027"/>
                </a:cubicBezTo>
                <a:cubicBezTo>
                  <a:pt x="258587" y="625027"/>
                  <a:pt x="0" y="366440"/>
                  <a:pt x="0" y="47456"/>
                </a:cubicBezTo>
                <a:close/>
              </a:path>
            </a:pathLst>
          </a:custGeom>
          <a:solidFill>
            <a:schemeClr val="accent5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765736-38DA-4941-B566-B96FB692C6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93361" cy="4351338"/>
          </a:xfrm>
        </p:spPr>
        <p:txBody>
          <a:bodyPr>
            <a:normAutofit/>
          </a:bodyPr>
          <a:lstStyle/>
          <a:p>
            <a:r>
              <a:rPr lang="en-US" altLang="ko-KR"/>
              <a:t>Unified .NET SDK experience</a:t>
            </a:r>
          </a:p>
          <a:p>
            <a:r>
              <a:rPr lang="en-US" altLang="ko-KR"/>
              <a:t>Multiple</a:t>
            </a:r>
            <a:r>
              <a:rPr lang="ko-KR" altLang="en-US"/>
              <a:t> </a:t>
            </a:r>
            <a:r>
              <a:rPr lang="en-US" altLang="ko-KR"/>
              <a:t>Platform</a:t>
            </a:r>
            <a:r>
              <a:rPr lang="ko-KR" altLang="en-US"/>
              <a:t> </a:t>
            </a:r>
            <a:r>
              <a:rPr lang="en-US" altLang="ko-KR"/>
              <a:t>Supports</a:t>
            </a:r>
          </a:p>
          <a:p>
            <a:r>
              <a:rPr lang="en-US" altLang="ko-KR"/>
              <a:t>Cloud Native Applications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8590ADD5-9383-4D3D-9047-3DA2593CCB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08185" y="3423959"/>
            <a:ext cx="540822" cy="540822"/>
          </a:xfrm>
          <a:prstGeom prst="ellipse">
            <a:avLst/>
          </a:prstGeom>
          <a:noFill/>
          <a:ln w="1270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116C589F-CFFB-4D2D-9A07-4174B667F6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87184" y="1216485"/>
            <a:ext cx="3781051" cy="3781051"/>
          </a:xfrm>
          <a:custGeom>
            <a:avLst/>
            <a:gdLst/>
            <a:ahLst/>
            <a:cxnLst/>
            <a:rect l="l" t="t" r="r" b="b"/>
            <a:pathLst>
              <a:path w="4114800" h="5712488">
                <a:moveTo>
                  <a:pt x="133155" y="0"/>
                </a:moveTo>
                <a:lnTo>
                  <a:pt x="3981645" y="0"/>
                </a:lnTo>
                <a:cubicBezTo>
                  <a:pt x="4055184" y="0"/>
                  <a:pt x="4114800" y="59616"/>
                  <a:pt x="4114800" y="133155"/>
                </a:cubicBezTo>
                <a:lnTo>
                  <a:pt x="4114800" y="5579333"/>
                </a:lnTo>
                <a:cubicBezTo>
                  <a:pt x="4114800" y="5652872"/>
                  <a:pt x="4055184" y="5712488"/>
                  <a:pt x="3981645" y="5712488"/>
                </a:cubicBezTo>
                <a:lnTo>
                  <a:pt x="133155" y="5712488"/>
                </a:lnTo>
                <a:cubicBezTo>
                  <a:pt x="59616" y="5712488"/>
                  <a:pt x="0" y="5652872"/>
                  <a:pt x="0" y="5579333"/>
                </a:cubicBezTo>
                <a:lnTo>
                  <a:pt x="0" y="133155"/>
                </a:lnTo>
                <a:cubicBezTo>
                  <a:pt x="0" y="59616"/>
                  <a:pt x="59616" y="0"/>
                  <a:pt x="133155" y="0"/>
                </a:cubicBezTo>
                <a:close/>
              </a:path>
            </a:pathLst>
          </a:custGeom>
        </p:spPr>
      </p:pic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DABE3E45-88CF-45D8-8D40-C773324D9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49602" y="1"/>
            <a:ext cx="2066948" cy="1621879"/>
          </a:xfrm>
          <a:custGeom>
            <a:avLst/>
            <a:gdLst>
              <a:gd name="connsiteX0" fmla="*/ 0 w 2066948"/>
              <a:gd name="connsiteY0" fmla="*/ 0 h 1621879"/>
              <a:gd name="connsiteX1" fmla="*/ 123825 w 2066948"/>
              <a:gd name="connsiteY1" fmla="*/ 0 h 1621879"/>
              <a:gd name="connsiteX2" fmla="*/ 123825 w 2066948"/>
              <a:gd name="connsiteY2" fmla="*/ 1452620 h 1621879"/>
              <a:gd name="connsiteX3" fmla="*/ 1881378 w 2066948"/>
              <a:gd name="connsiteY3" fmla="*/ 436017 h 1621879"/>
              <a:gd name="connsiteX4" fmla="*/ 1127572 w 2066948"/>
              <a:gd name="connsiteY4" fmla="*/ 0 h 1621879"/>
              <a:gd name="connsiteX5" fmla="*/ 1374887 w 2066948"/>
              <a:gd name="connsiteY5" fmla="*/ 0 h 1621879"/>
              <a:gd name="connsiteX6" fmla="*/ 2035969 w 2066948"/>
              <a:gd name="connsiteY6" fmla="*/ 382391 h 1621879"/>
              <a:gd name="connsiteX7" fmla="*/ 2058648 w 2066948"/>
              <a:gd name="connsiteY7" fmla="*/ 466963 h 1621879"/>
              <a:gd name="connsiteX8" fmla="*/ 2035969 w 2066948"/>
              <a:gd name="connsiteY8" fmla="*/ 489642 h 1621879"/>
              <a:gd name="connsiteX9" fmla="*/ 92869 w 2066948"/>
              <a:gd name="connsiteY9" fmla="*/ 1613592 h 1621879"/>
              <a:gd name="connsiteX10" fmla="*/ 61913 w 2066948"/>
              <a:gd name="connsiteY10" fmla="*/ 1621879 h 1621879"/>
              <a:gd name="connsiteX11" fmla="*/ 0 w 2066948"/>
              <a:gd name="connsiteY11" fmla="*/ 1559967 h 1621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66948" h="1621879">
                <a:moveTo>
                  <a:pt x="0" y="0"/>
                </a:moveTo>
                <a:lnTo>
                  <a:pt x="123825" y="0"/>
                </a:lnTo>
                <a:lnTo>
                  <a:pt x="123825" y="1452620"/>
                </a:lnTo>
                <a:lnTo>
                  <a:pt x="1881378" y="436017"/>
                </a:lnTo>
                <a:lnTo>
                  <a:pt x="1127572" y="0"/>
                </a:lnTo>
                <a:lnTo>
                  <a:pt x="1374887" y="0"/>
                </a:lnTo>
                <a:lnTo>
                  <a:pt x="2035969" y="382391"/>
                </a:lnTo>
                <a:cubicBezTo>
                  <a:pt x="2065582" y="399479"/>
                  <a:pt x="2075745" y="437340"/>
                  <a:pt x="2058648" y="466963"/>
                </a:cubicBezTo>
                <a:cubicBezTo>
                  <a:pt x="2053219" y="476384"/>
                  <a:pt x="2045389" y="484204"/>
                  <a:pt x="2035969" y="489642"/>
                </a:cubicBezTo>
                <a:lnTo>
                  <a:pt x="92869" y="1613592"/>
                </a:lnTo>
                <a:cubicBezTo>
                  <a:pt x="83458" y="1619031"/>
                  <a:pt x="72780" y="1621889"/>
                  <a:pt x="61913" y="1621879"/>
                </a:cubicBezTo>
                <a:cubicBezTo>
                  <a:pt x="27719" y="1621879"/>
                  <a:pt x="0" y="1594161"/>
                  <a:pt x="0" y="1559967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9CD1692-827B-4C8D-B4A1-134FD04CF4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138745" y="1027906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B91ECDA9-56DC-4270-8F33-01C5637B8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463438">
            <a:off x="7456580" y="5166682"/>
            <a:ext cx="1835725" cy="2024785"/>
          </a:xfrm>
          <a:custGeom>
            <a:avLst/>
            <a:gdLst>
              <a:gd name="connsiteX0" fmla="*/ 1801138 w 1835725"/>
              <a:gd name="connsiteY0" fmla="*/ 1622662 h 2024785"/>
              <a:gd name="connsiteX1" fmla="*/ 1835717 w 1835725"/>
              <a:gd name="connsiteY1" fmla="*/ 1680254 h 2024785"/>
              <a:gd name="connsiteX2" fmla="*/ 1812568 w 1835725"/>
              <a:gd name="connsiteY2" fmla="*/ 1877193 h 2024785"/>
              <a:gd name="connsiteX3" fmla="*/ 1776210 w 1835725"/>
              <a:gd name="connsiteY3" fmla="*/ 2024785 h 2024785"/>
              <a:gd name="connsiteX4" fmla="*/ 1655772 w 1835725"/>
              <a:gd name="connsiteY4" fmla="*/ 1983449 h 2024785"/>
              <a:gd name="connsiteX5" fmla="*/ 1687591 w 1835725"/>
              <a:gd name="connsiteY5" fmla="*/ 1854495 h 2024785"/>
              <a:gd name="connsiteX6" fmla="*/ 1708939 w 1835725"/>
              <a:gd name="connsiteY6" fmla="*/ 1673301 h 2024785"/>
              <a:gd name="connsiteX7" fmla="*/ 1778129 w 1835725"/>
              <a:gd name="connsiteY7" fmla="*/ 1615979 h 2024785"/>
              <a:gd name="connsiteX8" fmla="*/ 1801138 w 1835725"/>
              <a:gd name="connsiteY8" fmla="*/ 1622662 h 2024785"/>
              <a:gd name="connsiteX9" fmla="*/ 1585229 w 1835725"/>
              <a:gd name="connsiteY9" fmla="*/ 764759 h 2024785"/>
              <a:gd name="connsiteX10" fmla="*/ 1623024 w 1835725"/>
              <a:gd name="connsiteY10" fmla="*/ 792810 h 2024785"/>
              <a:gd name="connsiteX11" fmla="*/ 1777614 w 1835725"/>
              <a:gd name="connsiteY11" fmla="*/ 1157141 h 2024785"/>
              <a:gd name="connsiteX12" fmla="*/ 1733799 w 1835725"/>
              <a:gd name="connsiteY12" fmla="*/ 1235532 h 2024785"/>
              <a:gd name="connsiteX13" fmla="*/ 1716464 w 1835725"/>
              <a:gd name="connsiteY13" fmla="*/ 1237722 h 2024785"/>
              <a:gd name="connsiteX14" fmla="*/ 1716464 w 1835725"/>
              <a:gd name="connsiteY14" fmla="*/ 1237913 h 2024785"/>
              <a:gd name="connsiteX15" fmla="*/ 1655409 w 1835725"/>
              <a:gd name="connsiteY15" fmla="*/ 1191717 h 2024785"/>
              <a:gd name="connsiteX16" fmla="*/ 1513200 w 1835725"/>
              <a:gd name="connsiteY16" fmla="*/ 856627 h 2024785"/>
              <a:gd name="connsiteX17" fmla="*/ 1538499 w 1835725"/>
              <a:gd name="connsiteY17" fmla="*/ 770415 h 2024785"/>
              <a:gd name="connsiteX18" fmla="*/ 1585229 w 1835725"/>
              <a:gd name="connsiteY18" fmla="*/ 764759 h 2024785"/>
              <a:gd name="connsiteX19" fmla="*/ 477919 w 1835725"/>
              <a:gd name="connsiteY19" fmla="*/ 21437 h 2024785"/>
              <a:gd name="connsiteX20" fmla="*/ 509236 w 1835725"/>
              <a:gd name="connsiteY20" fmla="*/ 84182 h 2024785"/>
              <a:gd name="connsiteX21" fmla="*/ 445829 w 1835725"/>
              <a:gd name="connsiteY21" fmla="*/ 139871 h 2024785"/>
              <a:gd name="connsiteX22" fmla="*/ 437447 w 1835725"/>
              <a:gd name="connsiteY22" fmla="*/ 139395 h 2024785"/>
              <a:gd name="connsiteX23" fmla="*/ 73211 w 1835725"/>
              <a:gd name="connsiteY23" fmla="*/ 137204 h 2024785"/>
              <a:gd name="connsiteX24" fmla="*/ 749 w 1835725"/>
              <a:gd name="connsiteY24" fmla="*/ 84082 h 2024785"/>
              <a:gd name="connsiteX25" fmla="*/ 53871 w 1835725"/>
              <a:gd name="connsiteY25" fmla="*/ 11621 h 2024785"/>
              <a:gd name="connsiteX26" fmla="*/ 58352 w 1835725"/>
              <a:gd name="connsiteY26" fmla="*/ 11093 h 2024785"/>
              <a:gd name="connsiteX27" fmla="*/ 454020 w 1835725"/>
              <a:gd name="connsiteY27" fmla="*/ 13474 h 2024785"/>
              <a:gd name="connsiteX28" fmla="*/ 477919 w 1835725"/>
              <a:gd name="connsiteY28" fmla="*/ 21437 h 2024785"/>
              <a:gd name="connsiteX29" fmla="*/ 957797 w 1835725"/>
              <a:gd name="connsiteY29" fmla="*/ 167970 h 2024785"/>
              <a:gd name="connsiteX30" fmla="*/ 1286982 w 1835725"/>
              <a:gd name="connsiteY30" fmla="*/ 387616 h 2024785"/>
              <a:gd name="connsiteX31" fmla="*/ 1293725 w 1835725"/>
              <a:gd name="connsiteY31" fmla="*/ 477075 h 2024785"/>
              <a:gd name="connsiteX32" fmla="*/ 1245453 w 1835725"/>
              <a:gd name="connsiteY32" fmla="*/ 499154 h 2024785"/>
              <a:gd name="connsiteX33" fmla="*/ 1245167 w 1835725"/>
              <a:gd name="connsiteY33" fmla="*/ 499154 h 2024785"/>
              <a:gd name="connsiteX34" fmla="*/ 1203638 w 1835725"/>
              <a:gd name="connsiteY34" fmla="*/ 484104 h 2024785"/>
              <a:gd name="connsiteX35" fmla="*/ 900647 w 1835725"/>
              <a:gd name="connsiteY35" fmla="*/ 281508 h 2024785"/>
              <a:gd name="connsiteX36" fmla="*/ 872454 w 1835725"/>
              <a:gd name="connsiteY36" fmla="*/ 196164 h 2024785"/>
              <a:gd name="connsiteX37" fmla="*/ 957797 w 1835725"/>
              <a:gd name="connsiteY37" fmla="*/ 167970 h 2024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835725" h="2024785">
                <a:moveTo>
                  <a:pt x="1801138" y="1622662"/>
                </a:moveTo>
                <a:cubicBezTo>
                  <a:pt x="1822105" y="1633400"/>
                  <a:pt x="1836117" y="1655372"/>
                  <a:pt x="1835717" y="1680254"/>
                </a:cubicBezTo>
                <a:cubicBezTo>
                  <a:pt x="1832093" y="1746382"/>
                  <a:pt x="1824354" y="1812154"/>
                  <a:pt x="1812568" y="1877193"/>
                </a:cubicBezTo>
                <a:lnTo>
                  <a:pt x="1776210" y="2024785"/>
                </a:lnTo>
                <a:lnTo>
                  <a:pt x="1655772" y="1983449"/>
                </a:lnTo>
                <a:lnTo>
                  <a:pt x="1687591" y="1854495"/>
                </a:lnTo>
                <a:cubicBezTo>
                  <a:pt x="1698455" y="1794657"/>
                  <a:pt x="1705590" y="1734142"/>
                  <a:pt x="1708939" y="1673301"/>
                </a:cubicBezTo>
                <a:cubicBezTo>
                  <a:pt x="1712216" y="1638363"/>
                  <a:pt x="1743190" y="1612703"/>
                  <a:pt x="1778129" y="1615979"/>
                </a:cubicBezTo>
                <a:cubicBezTo>
                  <a:pt x="1786387" y="1616753"/>
                  <a:pt x="1794149" y="1619084"/>
                  <a:pt x="1801138" y="1622662"/>
                </a:cubicBezTo>
                <a:close/>
                <a:moveTo>
                  <a:pt x="1585229" y="764759"/>
                </a:moveTo>
                <a:cubicBezTo>
                  <a:pt x="1600438" y="768789"/>
                  <a:pt x="1614156" y="778436"/>
                  <a:pt x="1623024" y="792810"/>
                </a:cubicBezTo>
                <a:cubicBezTo>
                  <a:pt x="1689575" y="907319"/>
                  <a:pt x="1741505" y="1029715"/>
                  <a:pt x="1777614" y="1157141"/>
                </a:cubicBezTo>
                <a:cubicBezTo>
                  <a:pt x="1787149" y="1190888"/>
                  <a:pt x="1767537" y="1225969"/>
                  <a:pt x="1733799" y="1235532"/>
                </a:cubicBezTo>
                <a:cubicBezTo>
                  <a:pt x="1728151" y="1237046"/>
                  <a:pt x="1722312" y="1237780"/>
                  <a:pt x="1716464" y="1237722"/>
                </a:cubicBezTo>
                <a:lnTo>
                  <a:pt x="1716464" y="1237913"/>
                </a:lnTo>
                <a:cubicBezTo>
                  <a:pt x="1688070" y="1237913"/>
                  <a:pt x="1663124" y="1219044"/>
                  <a:pt x="1655409" y="1191717"/>
                </a:cubicBezTo>
                <a:cubicBezTo>
                  <a:pt x="1622214" y="1074512"/>
                  <a:pt x="1574437" y="961936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53325" y="762319"/>
                  <a:pt x="1570022" y="760730"/>
                  <a:pt x="1585229" y="764759"/>
                </a:cubicBezTo>
                <a:close/>
                <a:moveTo>
                  <a:pt x="477919" y="21437"/>
                </a:moveTo>
                <a:cubicBezTo>
                  <a:pt x="499341" y="33775"/>
                  <a:pt x="512445" y="58102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89834" y="-4456"/>
                  <a:pt x="322735" y="-3656"/>
                  <a:pt x="454020" y="13474"/>
                </a:cubicBezTo>
                <a:cubicBezTo>
                  <a:pt x="462713" y="14543"/>
                  <a:pt x="470778" y="17324"/>
                  <a:pt x="477919" y="21437"/>
                </a:cubicBezTo>
                <a:close/>
                <a:moveTo>
                  <a:pt x="957797" y="167970"/>
                </a:move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8235" y="164811"/>
                  <a:pt x="926445" y="152188"/>
                  <a:pt x="957797" y="167970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75F47824-961D-465D-84F9-EAE11BC617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09527" y="6033795"/>
            <a:ext cx="1991064" cy="824205"/>
          </a:xfrm>
          <a:custGeom>
            <a:avLst/>
            <a:gdLst>
              <a:gd name="connsiteX0" fmla="*/ 995532 w 1991064"/>
              <a:gd name="connsiteY0" fmla="*/ 0 h 824205"/>
              <a:gd name="connsiteX1" fmla="*/ 1984823 w 1991064"/>
              <a:gd name="connsiteY1" fmla="*/ 784423 h 824205"/>
              <a:gd name="connsiteX2" fmla="*/ 1991064 w 1991064"/>
              <a:gd name="connsiteY2" fmla="*/ 824205 h 824205"/>
              <a:gd name="connsiteX3" fmla="*/ 0 w 1991064"/>
              <a:gd name="connsiteY3" fmla="*/ 824205 h 824205"/>
              <a:gd name="connsiteX4" fmla="*/ 6241 w 1991064"/>
              <a:gd name="connsiteY4" fmla="*/ 784423 h 824205"/>
              <a:gd name="connsiteX5" fmla="*/ 995532 w 1991064"/>
              <a:gd name="connsiteY5" fmla="*/ 0 h 824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91064" h="824205">
                <a:moveTo>
                  <a:pt x="995532" y="0"/>
                </a:moveTo>
                <a:cubicBezTo>
                  <a:pt x="1483521" y="0"/>
                  <a:pt x="1890663" y="336754"/>
                  <a:pt x="1984823" y="784423"/>
                </a:cubicBezTo>
                <a:lnTo>
                  <a:pt x="1991064" y="824205"/>
                </a:lnTo>
                <a:lnTo>
                  <a:pt x="0" y="824205"/>
                </a:lnTo>
                <a:lnTo>
                  <a:pt x="6241" y="784423"/>
                </a:lnTo>
                <a:cubicBezTo>
                  <a:pt x="100402" y="336754"/>
                  <a:pt x="507544" y="0"/>
                  <a:pt x="99553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FEC9DA3E-C1D7-472D-B7C0-F71AE41FB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51696" y="5519196"/>
            <a:ext cx="1340305" cy="1338805"/>
          </a:xfrm>
          <a:custGeom>
            <a:avLst/>
            <a:gdLst>
              <a:gd name="connsiteX0" fmla="*/ 61913 w 1340305"/>
              <a:gd name="connsiteY0" fmla="*/ 0 h 1338805"/>
              <a:gd name="connsiteX1" fmla="*/ 1340305 w 1340305"/>
              <a:gd name="connsiteY1" fmla="*/ 0 h 1338805"/>
              <a:gd name="connsiteX2" fmla="*/ 1340305 w 1340305"/>
              <a:gd name="connsiteY2" fmla="*/ 123825 h 1338805"/>
              <a:gd name="connsiteX3" fmla="*/ 123825 w 1340305"/>
              <a:gd name="connsiteY3" fmla="*/ 123825 h 1338805"/>
              <a:gd name="connsiteX4" fmla="*/ 123825 w 1340305"/>
              <a:gd name="connsiteY4" fmla="*/ 1338805 h 1338805"/>
              <a:gd name="connsiteX5" fmla="*/ 0 w 1340305"/>
              <a:gd name="connsiteY5" fmla="*/ 1338805 h 1338805"/>
              <a:gd name="connsiteX6" fmla="*/ 0 w 1340305"/>
              <a:gd name="connsiteY6" fmla="*/ 61913 h 1338805"/>
              <a:gd name="connsiteX7" fmla="*/ 61913 w 1340305"/>
              <a:gd name="connsiteY7" fmla="*/ 0 h 1338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40305" h="1338805">
                <a:moveTo>
                  <a:pt x="61913" y="0"/>
                </a:moveTo>
                <a:lnTo>
                  <a:pt x="1340305" y="0"/>
                </a:lnTo>
                <a:lnTo>
                  <a:pt x="1340305" y="123825"/>
                </a:lnTo>
                <a:lnTo>
                  <a:pt x="123825" y="123825"/>
                </a:lnTo>
                <a:lnTo>
                  <a:pt x="123825" y="1338805"/>
                </a:lnTo>
                <a:lnTo>
                  <a:pt x="0" y="1338805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26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3ABC01F-C893-4069-B1B5-B19E0FE57D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US" altLang="ko-KR" sz="4000"/>
              <a:t>Unified .NET SDK experience</a:t>
            </a:r>
            <a:endParaRPr lang="ko-KR" altLang="en-US" sz="40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2BE13D-2583-40A3-81B6-5800E0E3B8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81943"/>
            <a:ext cx="10168128" cy="3695020"/>
          </a:xfrm>
        </p:spPr>
        <p:txBody>
          <a:bodyPr>
            <a:normAutofit/>
          </a:bodyPr>
          <a:lstStyle/>
          <a:p>
            <a:r>
              <a:rPr lang="en-US" altLang="ko-KR" sz="2200" dirty="0"/>
              <a:t>.NET Framework BCL</a:t>
            </a:r>
          </a:p>
          <a:p>
            <a:pPr lvl="1"/>
            <a:r>
              <a:rPr lang="en-US" altLang="ko-KR" sz="2200" dirty="0"/>
              <a:t>.NET Framework 4.8</a:t>
            </a:r>
            <a:r>
              <a:rPr lang="ko-KR" altLang="en-US" sz="2200" dirty="0"/>
              <a:t>이 마지막 버전</a:t>
            </a:r>
            <a:endParaRPr lang="en-US" altLang="ko-KR" sz="2200" dirty="0"/>
          </a:p>
          <a:p>
            <a:r>
              <a:rPr lang="en-US" altLang="ko-KR" sz="2200" dirty="0"/>
              <a:t>Mono</a:t>
            </a:r>
          </a:p>
          <a:p>
            <a:pPr lvl="1"/>
            <a:r>
              <a:rPr lang="ko-KR" altLang="en-US" sz="2200" dirty="0"/>
              <a:t>점차 </a:t>
            </a:r>
            <a:r>
              <a:rPr lang="en-US" altLang="ko-KR" sz="2200" dirty="0"/>
              <a:t>.NET Core BCL</a:t>
            </a:r>
            <a:r>
              <a:rPr lang="ko-KR" altLang="en-US" sz="2200" dirty="0"/>
              <a:t>의 </a:t>
            </a:r>
            <a:r>
              <a:rPr lang="ko-KR" altLang="en-US" sz="2200" dirty="0" err="1"/>
              <a:t>사용폭을</a:t>
            </a:r>
            <a:r>
              <a:rPr lang="ko-KR" altLang="en-US" sz="2200" dirty="0"/>
              <a:t> 넓히는 중</a:t>
            </a:r>
            <a:endParaRPr lang="en-US" altLang="ko-KR" sz="2200" dirty="0"/>
          </a:p>
          <a:p>
            <a:pPr lvl="1"/>
            <a:r>
              <a:rPr lang="ko-KR" altLang="en-US" sz="2200" dirty="0"/>
              <a:t>궁극적으로는 </a:t>
            </a:r>
            <a:r>
              <a:rPr lang="en-US" altLang="ko-KR" sz="2200" dirty="0"/>
              <a:t>.NET Core BCL</a:t>
            </a:r>
            <a:r>
              <a:rPr lang="ko-KR" altLang="en-US" sz="2200" dirty="0"/>
              <a:t>로 전환</a:t>
            </a:r>
            <a:endParaRPr lang="en-US" altLang="ko-KR" sz="2200" dirty="0"/>
          </a:p>
          <a:p>
            <a:pPr lvl="1"/>
            <a:r>
              <a:rPr lang="en-US" altLang="ko-KR" sz="2200" dirty="0" err="1"/>
              <a:t>Blazor</a:t>
            </a:r>
            <a:r>
              <a:rPr lang="en-US" altLang="ko-KR" sz="2200" dirty="0"/>
              <a:t> Web Assembly, Xamarin, Unity</a:t>
            </a:r>
            <a:r>
              <a:rPr lang="ko-KR" altLang="en-US" sz="2200" dirty="0"/>
              <a:t>의 기반이기도 함</a:t>
            </a:r>
            <a:endParaRPr lang="en-US" altLang="ko-KR" sz="2200" dirty="0"/>
          </a:p>
          <a:p>
            <a:r>
              <a:rPr lang="en-US" altLang="ko-KR" sz="2200" dirty="0"/>
              <a:t>Xamarin</a:t>
            </a:r>
          </a:p>
          <a:p>
            <a:pPr lvl="1"/>
            <a:r>
              <a:rPr lang="en-US" altLang="ko-KR" sz="2200" dirty="0"/>
              <a:t>.NET 5 </a:t>
            </a:r>
            <a:r>
              <a:rPr lang="ko-KR" altLang="en-US" sz="2200" dirty="0"/>
              <a:t>내부 개발 환경으로 들어올 예정</a:t>
            </a:r>
            <a:endParaRPr lang="en-US" altLang="ko-KR" sz="2200" dirty="0"/>
          </a:p>
        </p:txBody>
      </p:sp>
    </p:spTree>
    <p:extLst>
      <p:ext uri="{BB962C8B-B14F-4D97-AF65-F5344CB8AC3E}">
        <p14:creationId xmlns:p14="http://schemas.microsoft.com/office/powerpoint/2010/main" val="2156460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552B315-AC9B-45BE-8A8E-210115923F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US" altLang="ko-KR" sz="4000"/>
              <a:t>Multiple Platform Supports</a:t>
            </a:r>
            <a:endParaRPr lang="ko-KR" altLang="en-US" sz="40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DB61ECA-2376-4794-8B61-AB6EB815EF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81943"/>
            <a:ext cx="10168128" cy="3695020"/>
          </a:xfrm>
        </p:spPr>
        <p:txBody>
          <a:bodyPr>
            <a:normAutofit/>
          </a:bodyPr>
          <a:lstStyle/>
          <a:p>
            <a:r>
              <a:rPr lang="ko-KR" altLang="en-US" sz="2200" dirty="0"/>
              <a:t>통합 </a:t>
            </a:r>
            <a:r>
              <a:rPr lang="en-US" altLang="ko-KR" sz="2200" dirty="0"/>
              <a:t>Device </a:t>
            </a:r>
            <a:r>
              <a:rPr lang="ko-KR" altLang="en-US" sz="2200" dirty="0"/>
              <a:t>프로젝트 타입 지원 추가</a:t>
            </a:r>
            <a:endParaRPr lang="en-US" altLang="ko-KR" sz="2200" dirty="0"/>
          </a:p>
          <a:p>
            <a:pPr lvl="1"/>
            <a:r>
              <a:rPr lang="en-US" altLang="ko-KR" sz="2200" dirty="0"/>
              <a:t>Xamarin</a:t>
            </a:r>
            <a:r>
              <a:rPr lang="ko-KR" altLang="en-US" sz="2200" dirty="0"/>
              <a:t>에서 </a:t>
            </a:r>
            <a:r>
              <a:rPr lang="en-US" altLang="ko-KR" sz="2200" dirty="0"/>
              <a:t>Android</a:t>
            </a:r>
            <a:r>
              <a:rPr lang="ko-KR" altLang="en-US" sz="2200" dirty="0"/>
              <a:t>와 </a:t>
            </a:r>
            <a:r>
              <a:rPr lang="en-US" altLang="ko-KR" sz="2200" dirty="0"/>
              <a:t>iOS </a:t>
            </a:r>
            <a:r>
              <a:rPr lang="ko-KR" altLang="en-US" sz="2200" dirty="0"/>
              <a:t>빌드를 제공하던 것에서 확장</a:t>
            </a:r>
            <a:endParaRPr lang="en-US" altLang="ko-KR" sz="2200" dirty="0"/>
          </a:p>
          <a:p>
            <a:pPr lvl="1"/>
            <a:r>
              <a:rPr lang="en-US" altLang="ko-KR" sz="2200" dirty="0"/>
              <a:t>Windows Desktop</a:t>
            </a:r>
            <a:r>
              <a:rPr lang="ko-KR" altLang="en-US" sz="2200" dirty="0"/>
              <a:t>까지 지원</a:t>
            </a:r>
            <a:endParaRPr lang="en-US" altLang="ko-KR" sz="2200" dirty="0"/>
          </a:p>
          <a:p>
            <a:r>
              <a:rPr lang="en-US" altLang="ko-KR" sz="2200" dirty="0" err="1"/>
              <a:t>Blazor</a:t>
            </a:r>
            <a:r>
              <a:rPr lang="en-US" altLang="ko-KR" sz="2200" dirty="0"/>
              <a:t> </a:t>
            </a:r>
            <a:r>
              <a:rPr lang="ko-KR" altLang="en-US" sz="2200" dirty="0"/>
              <a:t>네이티브</a:t>
            </a:r>
            <a:endParaRPr lang="en-US" altLang="ko-KR" sz="2200" dirty="0"/>
          </a:p>
          <a:p>
            <a:pPr lvl="1"/>
            <a:r>
              <a:rPr lang="ko-KR" altLang="en-US" sz="2200" dirty="0"/>
              <a:t>브라우저</a:t>
            </a:r>
            <a:r>
              <a:rPr lang="en-US" altLang="ko-KR" sz="2200" dirty="0"/>
              <a:t>, </a:t>
            </a:r>
            <a:r>
              <a:rPr lang="ko-KR" altLang="en-US" sz="2200" dirty="0"/>
              <a:t>모바일 장치</a:t>
            </a:r>
            <a:r>
              <a:rPr lang="en-US" altLang="ko-KR" sz="2200" dirty="0"/>
              <a:t>, Windows 10X </a:t>
            </a:r>
            <a:r>
              <a:rPr lang="ko-KR" altLang="en-US" sz="2200" dirty="0"/>
              <a:t>지원</a:t>
            </a:r>
          </a:p>
        </p:txBody>
      </p:sp>
    </p:spTree>
    <p:extLst>
      <p:ext uri="{BB962C8B-B14F-4D97-AF65-F5344CB8AC3E}">
        <p14:creationId xmlns:p14="http://schemas.microsoft.com/office/powerpoint/2010/main" val="2747739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7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7" name="Rectangle 9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8" name="Rectangle 11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37C0E22-B7A4-4A2B-A27A-A522B56AF5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US" altLang="ko-KR" sz="4000"/>
              <a:t>Cloud Native Applications</a:t>
            </a:r>
            <a:endParaRPr lang="ko-KR" altLang="en-US" sz="4000"/>
          </a:p>
        </p:txBody>
      </p:sp>
      <p:sp>
        <p:nvSpPr>
          <p:cNvPr id="19" name="Rectangle 13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0866611-5CAD-47D7-8DD2-3FFB1A2D14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81943"/>
            <a:ext cx="10168128" cy="3695020"/>
          </a:xfrm>
        </p:spPr>
        <p:txBody>
          <a:bodyPr>
            <a:normAutofit/>
          </a:bodyPr>
          <a:lstStyle/>
          <a:p>
            <a:r>
              <a:rPr lang="en-US" altLang="ko-KR" sz="2200"/>
              <a:t>50MB </a:t>
            </a:r>
            <a:r>
              <a:rPr lang="ko-KR" altLang="en-US" sz="2200"/>
              <a:t>이내의 단일 실행 파일</a:t>
            </a:r>
            <a:endParaRPr lang="en-US" altLang="ko-KR" sz="2200"/>
          </a:p>
          <a:p>
            <a:pPr lvl="1"/>
            <a:r>
              <a:rPr lang="ko-KR" altLang="en-US" sz="2200"/>
              <a:t>현재 </a:t>
            </a:r>
            <a:r>
              <a:rPr lang="en-US" altLang="ko-KR" sz="2200"/>
              <a:t>.NET Core 3 </a:t>
            </a:r>
            <a:r>
              <a:rPr lang="ko-KR" altLang="en-US" sz="2200"/>
              <a:t>기준으로는 최소 </a:t>
            </a:r>
            <a:r>
              <a:rPr lang="en-US" altLang="ko-KR" sz="2200"/>
              <a:t>200~300MB </a:t>
            </a:r>
            <a:r>
              <a:rPr lang="ko-KR" altLang="en-US" sz="2200"/>
              <a:t>정도</a:t>
            </a:r>
            <a:endParaRPr lang="en-US" altLang="ko-KR" sz="2200"/>
          </a:p>
          <a:p>
            <a:pPr lvl="1"/>
            <a:r>
              <a:rPr lang="ko-KR" altLang="en-US" sz="2200"/>
              <a:t>지금보다 더 적은 크기의 </a:t>
            </a:r>
            <a:r>
              <a:rPr lang="en-US" altLang="ko-KR" sz="2200"/>
              <a:t>Docker </a:t>
            </a:r>
            <a:r>
              <a:rPr lang="ko-KR" altLang="en-US" sz="2200"/>
              <a:t>이미지 생성 가능</a:t>
            </a:r>
            <a:endParaRPr lang="en-US" altLang="ko-KR" sz="2200"/>
          </a:p>
          <a:p>
            <a:r>
              <a:rPr lang="en-US" altLang="ko-KR" sz="2200"/>
              <a:t>HTTP3 </a:t>
            </a:r>
            <a:r>
              <a:rPr lang="ko-KR" altLang="en-US" sz="2200"/>
              <a:t>프로토콜 지원 </a:t>
            </a:r>
            <a:r>
              <a:rPr lang="en-US" altLang="ko-KR" sz="2200"/>
              <a:t>(UDP </a:t>
            </a:r>
            <a:r>
              <a:rPr lang="ko-KR" altLang="en-US" sz="2200"/>
              <a:t>기반</a:t>
            </a:r>
            <a:r>
              <a:rPr lang="en-US" altLang="ko-KR" sz="2200"/>
              <a:t>)</a:t>
            </a:r>
          </a:p>
          <a:p>
            <a:pPr lvl="1"/>
            <a:r>
              <a:rPr lang="ko-KR" altLang="en-US" sz="2200"/>
              <a:t>단</a:t>
            </a:r>
            <a:r>
              <a:rPr lang="en-US" altLang="ko-KR" sz="2200"/>
              <a:t>, </a:t>
            </a:r>
            <a:r>
              <a:rPr lang="ko-KR" altLang="en-US" sz="2200"/>
              <a:t>현재로서는 </a:t>
            </a:r>
            <a:r>
              <a:rPr lang="en-US" altLang="ko-KR" sz="2200"/>
              <a:t>IIS</a:t>
            </a:r>
            <a:r>
              <a:rPr lang="ko-KR" altLang="en-US" sz="2200"/>
              <a:t>가 </a:t>
            </a:r>
            <a:r>
              <a:rPr lang="en-US" altLang="ko-KR" sz="2200"/>
              <a:t>HTTP3</a:t>
            </a:r>
            <a:r>
              <a:rPr lang="ko-KR" altLang="en-US" sz="2200"/>
              <a:t>를 지원할지는 미지수</a:t>
            </a:r>
            <a:endParaRPr lang="en-US" altLang="ko-KR" sz="2200"/>
          </a:p>
          <a:p>
            <a:r>
              <a:rPr lang="ko-KR" altLang="en-US" sz="2200"/>
              <a:t>컨테이너 지원의 지속적 개선</a:t>
            </a:r>
            <a:endParaRPr lang="en-US" altLang="ko-KR" sz="2200"/>
          </a:p>
          <a:p>
            <a:r>
              <a:rPr lang="ko-KR" altLang="en-US" sz="2200"/>
              <a:t>그 외 </a:t>
            </a:r>
            <a:r>
              <a:rPr lang="en-US" altLang="ko-KR" sz="2200"/>
              <a:t>BCL</a:t>
            </a:r>
            <a:r>
              <a:rPr lang="ko-KR" altLang="en-US" sz="2200"/>
              <a:t>의 다양한 성능 개선</a:t>
            </a:r>
            <a:endParaRPr lang="en-US" altLang="ko-KR" sz="2200"/>
          </a:p>
        </p:txBody>
      </p:sp>
    </p:spTree>
    <p:extLst>
      <p:ext uri="{BB962C8B-B14F-4D97-AF65-F5344CB8AC3E}">
        <p14:creationId xmlns:p14="http://schemas.microsoft.com/office/powerpoint/2010/main" val="653373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ookieRunOTF">
      <a:majorFont>
        <a:latin typeface="CookieRunOTF Bold"/>
        <a:ea typeface="CookieRunOTF Bold"/>
        <a:cs typeface=""/>
      </a:majorFont>
      <a:minorFont>
        <a:latin typeface="CookieRunOTF Regular"/>
        <a:ea typeface="CookieRunOTF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286</TotalTime>
  <Words>612</Words>
  <Application>Microsoft Office PowerPoint</Application>
  <PresentationFormat>Widescreen</PresentationFormat>
  <Paragraphs>95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Calibri</vt:lpstr>
      <vt:lpstr>Arial</vt:lpstr>
      <vt:lpstr>CookieRunOTF Regular</vt:lpstr>
      <vt:lpstr>CookieRunOTF Bold</vt:lpstr>
      <vt:lpstr>Office 테마</vt:lpstr>
      <vt:lpstr>.NET 5 Chronicles</vt:lpstr>
      <vt:lpstr>.NET 5 Preview 1 Released!</vt:lpstr>
      <vt:lpstr>.NET 5 Overview</vt:lpstr>
      <vt:lpstr>PowerPoint Presentation</vt:lpstr>
      <vt:lpstr>PowerPoint Presentation</vt:lpstr>
      <vt:lpstr>.NET 5의 주요 목표</vt:lpstr>
      <vt:lpstr>Unified .NET SDK experience</vt:lpstr>
      <vt:lpstr>Multiple Platform Supports</vt:lpstr>
      <vt:lpstr>Cloud Native Applications</vt:lpstr>
      <vt:lpstr>다음 단계 준비하기</vt:lpstr>
      <vt:lpstr>.NET 5에서도 계속 쓸 수 있는 기술</vt:lpstr>
      <vt:lpstr>전환이 필요한 기술</vt:lpstr>
      <vt:lpstr>다시 배워야 하는 기술</vt:lpstr>
      <vt:lpstr>새로 보는 닷넷</vt:lpstr>
      <vt:lpstr>.NET Interactive</vt:lpstr>
      <vt:lpstr>Demo: Jupyter Notebook</vt:lpstr>
      <vt:lpstr>PowerShell 7</vt:lpstr>
      <vt:lpstr>Demo: PowerShell 7</vt:lpstr>
      <vt:lpstr>Blazor Web Assembly</vt:lpstr>
      <vt:lpstr>Demo: Financial Portfolio</vt:lpstr>
      <vt:lpstr>OpenSilver</vt:lpstr>
      <vt:lpstr>Demo: OpenSilver</vt:lpstr>
      <vt:lpstr>마무리</vt:lpstr>
      <vt:lpstr>그럼 이제 선택은?</vt:lpstr>
      <vt:lpstr>커뮤니티와 함께 하세요!</vt:lpstr>
      <vt:lpstr>We’re Hiring!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.NET 5 Chronicles</dc:title>
  <dc:creator>남 정현</dc:creator>
  <cp:lastModifiedBy>Ian Choi</cp:lastModifiedBy>
  <cp:revision>83</cp:revision>
  <dcterms:created xsi:type="dcterms:W3CDTF">2020-03-24T00:27:25Z</dcterms:created>
  <dcterms:modified xsi:type="dcterms:W3CDTF">2020-03-26T06:02:16Z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yechoi@microsoft.com</vt:lpwstr>
  </property>
  <property fmtid="{D5CDD505-2E9C-101B-9397-08002B2CF9AE}" pid="5" name="MSIP_Label_f42aa342-8706-4288-bd11-ebb85995028c_SetDate">
    <vt:lpwstr>2020-03-26T06:02:16.3983357Z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4ac12456-6b8e-4835-b969-ad3624492056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